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custShowLst>
    <p:custShow name="Main Presentatio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Rg st="1" end="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6" d="100"/>
          <a:sy n="106" d="100"/>
        </p:scale>
        <p:origin x="-112" y="-4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25565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d941f157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d941f157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rPr>
              <a:t>A manifestation of systemic  and structural power arrangements:</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 “controlling images are designed to make racism, sexism, and poverty appear to be a natural, normal and inevitable part of everyday life.” </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“Even when the political and economic conditions that originally generated controlling images disappear such images prove remarkably tenacious because they… are key to maintaining interlocking systems of race, class, and gender oppression.” (Patricia Hill Collins)</a:t>
            </a:r>
            <a:endParaRPr sz="15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d941f157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d941f157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c13b6a1b6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c13b6a1b6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13b6a1b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c13b6a1b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Political Literacy: an awareness that one can choose the conditions of one’s life, a recognition of one’s agency to effect change</a:t>
            </a:r>
            <a:endParaRPr/>
          </a:p>
          <a:p>
            <a:pPr marL="0" lvl="0" indent="0" algn="l" rtl="0">
              <a:spcBef>
                <a:spcPts val="0"/>
              </a:spcBef>
              <a:spcAft>
                <a:spcPts val="0"/>
              </a:spcAft>
              <a:buNone/>
            </a:pPr>
            <a:endParaRPr/>
          </a:p>
          <a:p>
            <a:pPr marL="0" lvl="0" indent="0" algn="l" rtl="0">
              <a:spcBef>
                <a:spcPts val="0"/>
              </a:spcBef>
              <a:spcAft>
                <a:spcPts val="0"/>
              </a:spcAft>
              <a:buNone/>
            </a:pPr>
            <a:r>
              <a:rPr lang="en"/>
              <a:t>Coalitions not community: c</a:t>
            </a:r>
            <a:r>
              <a:rPr lang="en">
                <a:solidFill>
                  <a:schemeClr val="dk1"/>
                </a:solidFill>
              </a:rPr>
              <a:t>ommunity needs shared social and genealogic knowledge; we don’t just get to be in community with people, but we can build coalitions with them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Kinship relations: </a:t>
            </a:r>
            <a:endParaRPr>
              <a:solidFill>
                <a:schemeClr val="dk1"/>
              </a:solidFill>
            </a:endParaRPr>
          </a:p>
          <a:p>
            <a:pPr marL="0" lvl="0" indent="0" algn="l" rtl="0">
              <a:spcBef>
                <a:spcPts val="0"/>
              </a:spcBef>
              <a:spcAft>
                <a:spcPts val="0"/>
              </a:spcAft>
              <a:buNone/>
            </a:pPr>
            <a:r>
              <a:rPr lang="en">
                <a:solidFill>
                  <a:schemeClr val="dk1"/>
                </a:solidFill>
              </a:rPr>
              <a:t>Patricia Williams, discussing practices of exclusion, “it allowed my son’s white classmates to indulged in the false luxury of a prematurely imagined community”</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bd1596e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bd1596e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c13b6a1b6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c13b6a1b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bd1596e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bd1596e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dbd1596e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dbd1596e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dbd1596e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dbd1596e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c13b6a1b6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c13b6a1b6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c36251d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c36251d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our intention is to honor and bear witness, we do so imperfectly.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c13b6a1b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c13b6a1b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6f73a04f_0_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6f73a04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c6f73a04f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dbd1596e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dbd1596e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73a04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6f73a04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6f73a04f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c13b6a1b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c13b6a1b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c2339087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c233908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36251d3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c36251d3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d941f157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d941f157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5548" y="323528"/>
            <a:ext cx="4768178" cy="1600438"/>
          </a:xfrm>
          <a:prstGeom prst="rect">
            <a:avLst/>
          </a:prstGeom>
          <a:noFill/>
        </p:spPr>
        <p:txBody>
          <a:bodyPr wrap="square" rtlCol="0">
            <a:spAutoFit/>
          </a:bodyPr>
          <a:lstStyle/>
          <a:p>
            <a:r>
              <a:rPr lang="en-US" dirty="0"/>
              <a:t>I want to experience the solidarity of allied actions that refuse fantastical narratives of commonality and hope. Determining what exactly needs to be done will involve the kind of creativity that Indigenous peoples have used to survive some of the most oppressive forms of capitalist, industrial, and colonial domination.</a:t>
            </a:r>
          </a:p>
          <a:p>
            <a:r>
              <a:rPr lang="en-US" dirty="0"/>
              <a:t>Kyle Whyte, “Let’s Be Honest, White Allies”</a:t>
            </a:r>
          </a:p>
        </p:txBody>
      </p:sp>
      <p:sp>
        <p:nvSpPr>
          <p:cNvPr id="4" name="TextBox 3"/>
          <p:cNvSpPr txBox="1"/>
          <p:nvPr/>
        </p:nvSpPr>
        <p:spPr>
          <a:xfrm>
            <a:off x="3761829" y="2001082"/>
            <a:ext cx="5271353" cy="1815882"/>
          </a:xfrm>
          <a:prstGeom prst="rect">
            <a:avLst/>
          </a:prstGeom>
          <a:noFill/>
        </p:spPr>
        <p:txBody>
          <a:bodyPr wrap="square" rtlCol="0">
            <a:spAutoFit/>
          </a:bodyPr>
          <a:lstStyle/>
          <a:p>
            <a:r>
              <a:rPr lang="en-US" dirty="0" smtClean="0"/>
              <a:t>Through </a:t>
            </a:r>
            <a:r>
              <a:rPr lang="en-US" dirty="0"/>
              <a:t>travelling to other people's "worlds" we discover that there are "worlds" in which those who are the victims of arrogant perception are really subjects, lively beings, resistors, constructors of visions even though in the mainstream construction they are animated only by the arrogant perceiver and are pliable, foldable, file-</a:t>
            </a:r>
            <a:r>
              <a:rPr lang="en-US" dirty="0" err="1"/>
              <a:t>awayable</a:t>
            </a:r>
            <a:r>
              <a:rPr lang="en-US" dirty="0"/>
              <a:t>, classifiable</a:t>
            </a:r>
            <a:r>
              <a:rPr lang="en-US" dirty="0" smtClean="0"/>
              <a:t>.</a:t>
            </a:r>
            <a:endParaRPr lang="en-US" dirty="0"/>
          </a:p>
          <a:p>
            <a:r>
              <a:rPr lang="en-US" dirty="0"/>
              <a:t>Maria </a:t>
            </a:r>
            <a:r>
              <a:rPr lang="en-US" dirty="0" err="1"/>
              <a:t>Lugones</a:t>
            </a:r>
            <a:r>
              <a:rPr lang="en-US" dirty="0"/>
              <a:t>, “Playfulness, World-Travelling and Loving Perception”</a:t>
            </a:r>
          </a:p>
        </p:txBody>
      </p:sp>
      <p:sp>
        <p:nvSpPr>
          <p:cNvPr id="5" name="Rectangle 4"/>
          <p:cNvSpPr/>
          <p:nvPr/>
        </p:nvSpPr>
        <p:spPr>
          <a:xfrm>
            <a:off x="141517" y="3940006"/>
            <a:ext cx="4572000" cy="954107"/>
          </a:xfrm>
          <a:prstGeom prst="rect">
            <a:avLst/>
          </a:prstGeom>
        </p:spPr>
        <p:txBody>
          <a:bodyPr>
            <a:spAutoFit/>
          </a:bodyPr>
          <a:lstStyle/>
          <a:p>
            <a:r>
              <a:rPr lang="en-US" dirty="0"/>
              <a:t>“If you have come to help or fix then I say thank you and ask you to go away,  if you have come to stand beside me in my pain then I say welcome.”</a:t>
            </a:r>
          </a:p>
          <a:p>
            <a:r>
              <a:rPr lang="en-US" dirty="0" err="1"/>
              <a:t>Nura</a:t>
            </a:r>
            <a:r>
              <a:rPr lang="en-US" dirty="0"/>
              <a:t> (</a:t>
            </a:r>
            <a:r>
              <a:rPr lang="en-US" dirty="0" err="1"/>
              <a:t>Pitjantjatjara</a:t>
            </a:r>
            <a:r>
              <a:rPr lang="en-US" dirty="0"/>
              <a:t> elder) central Australia</a:t>
            </a:r>
          </a:p>
        </p:txBody>
      </p:sp>
    </p:spTree>
    <p:extLst>
      <p:ext uri="{BB962C8B-B14F-4D97-AF65-F5344CB8AC3E}">
        <p14:creationId xmlns:p14="http://schemas.microsoft.com/office/powerpoint/2010/main" val="142684156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14999"/>
                                          </p:stCondLst>
                                        </p:cTn>
                                        <p:tgtEl>
                                          <p:spTgt spid="4"/>
                                        </p:tgtEl>
                                        <p:attrNameLst>
                                          <p:attrName>style.visibility</p:attrName>
                                        </p:attrNameLst>
                                      </p:cBhvr>
                                      <p:to>
                                        <p:strVal val="visible"/>
                                      </p:to>
                                    </p:set>
                                  </p:childTnLst>
                                </p:cTn>
                              </p:par>
                            </p:childTnLst>
                          </p:cTn>
                        </p:par>
                        <p:par>
                          <p:cTn id="10" fill="hold">
                            <p:stCondLst>
                              <p:cond delay="15000"/>
                            </p:stCondLst>
                            <p:childTnLst>
                              <p:par>
                                <p:cTn id="11" presetID="1" presetClass="entr" presetSubtype="0" fill="hold" grpId="0" nodeType="afterEffect">
                                  <p:stCondLst>
                                    <p:cond delay="0"/>
                                  </p:stCondLst>
                                  <p:childTnLst>
                                    <p:set>
                                      <p:cBhvr>
                                        <p:cTn id="12" dur="1" fill="hold">
                                          <p:stCondLst>
                                            <p:cond delay="14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Coloniality and Knowledge Production in SL</a:t>
            </a:r>
            <a:endParaRPr/>
          </a:p>
          <a:p>
            <a:pPr marL="0" lvl="0" indent="0" algn="l" rtl="0">
              <a:spcBef>
                <a:spcPts val="0"/>
              </a:spcBef>
              <a:spcAft>
                <a:spcPts val="0"/>
              </a:spcAft>
              <a:buNone/>
            </a:pPr>
            <a:endParaRPr/>
          </a:p>
        </p:txBody>
      </p:sp>
      <p:sp>
        <p:nvSpPr>
          <p:cNvPr id="113" name="Google Shape;113;p22"/>
          <p:cNvSpPr txBox="1">
            <a:spLocks noGrp="1"/>
          </p:cNvSpPr>
          <p:nvPr>
            <p:ph type="body" idx="1"/>
          </p:nvPr>
        </p:nvSpPr>
        <p:spPr>
          <a:xfrm>
            <a:off x="311700" y="1152475"/>
            <a:ext cx="231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Arrogant Perception</a:t>
            </a:r>
            <a:endParaRPr/>
          </a:p>
          <a:p>
            <a:pPr marL="0" lvl="0" indent="0" algn="l" rtl="0">
              <a:spcBef>
                <a:spcPts val="1600"/>
              </a:spcBef>
              <a:spcAft>
                <a:spcPts val="0"/>
              </a:spcAft>
              <a:buNone/>
            </a:pPr>
            <a:r>
              <a:rPr lang="en"/>
              <a:t>Orientalism</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Controlling Images</a:t>
            </a:r>
            <a:endParaRPr/>
          </a:p>
        </p:txBody>
      </p:sp>
      <p:sp>
        <p:nvSpPr>
          <p:cNvPr id="114" name="Google Shape;114;p22"/>
          <p:cNvSpPr txBox="1"/>
          <p:nvPr/>
        </p:nvSpPr>
        <p:spPr>
          <a:xfrm>
            <a:off x="3074500" y="1093925"/>
            <a:ext cx="5557200" cy="39795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endParaRPr sz="1800"/>
          </a:p>
          <a:p>
            <a:pPr marL="457200" lvl="0" indent="-457200" algn="l" rtl="0">
              <a:spcBef>
                <a:spcPts val="0"/>
              </a:spcBef>
              <a:spcAft>
                <a:spcPts val="0"/>
              </a:spcAft>
              <a:buNone/>
            </a:pPr>
            <a:endParaRPr sz="1800"/>
          </a:p>
          <a:p>
            <a:pPr marL="457200" lvl="0" indent="-514350" algn="l" rtl="0">
              <a:spcBef>
                <a:spcPts val="0"/>
              </a:spcBef>
              <a:spcAft>
                <a:spcPts val="0"/>
              </a:spcAft>
              <a:buNone/>
            </a:pPr>
            <a:r>
              <a:rPr lang="en" sz="1800"/>
              <a:t>→	</a:t>
            </a:r>
            <a:r>
              <a:rPr lang="en" sz="1800">
                <a:solidFill>
                  <a:schemeClr val="dk2"/>
                </a:solidFill>
              </a:rPr>
              <a:t>Orientalism involves mastery and dissemination of knowledge about the other, an ontological and epistemological distinction between the self and other, a ‘western’ style of dominating, restructuring, and having authority over the other. (Andrea Pitts)</a:t>
            </a:r>
            <a:endParaRPr sz="2500">
              <a:solidFill>
                <a:schemeClr val="dk2"/>
              </a:solidFill>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Coloniality and Knowledge Production in SL</a:t>
            </a:r>
            <a:endParaRPr/>
          </a:p>
          <a:p>
            <a:pPr marL="0" lvl="0" indent="0" algn="l" rtl="0">
              <a:spcBef>
                <a:spcPts val="0"/>
              </a:spcBef>
              <a:spcAft>
                <a:spcPts val="0"/>
              </a:spcAft>
              <a:buNone/>
            </a:pPr>
            <a:endParaRPr/>
          </a:p>
        </p:txBody>
      </p:sp>
      <p:sp>
        <p:nvSpPr>
          <p:cNvPr id="120" name="Google Shape;120;p23"/>
          <p:cNvSpPr txBox="1">
            <a:spLocks noGrp="1"/>
          </p:cNvSpPr>
          <p:nvPr>
            <p:ph type="body" idx="1"/>
          </p:nvPr>
        </p:nvSpPr>
        <p:spPr>
          <a:xfrm>
            <a:off x="311700" y="1152475"/>
            <a:ext cx="231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Arrogant Perception</a:t>
            </a:r>
            <a:endParaRPr/>
          </a:p>
          <a:p>
            <a:pPr marL="0" lvl="0" indent="0" algn="l" rtl="0">
              <a:spcBef>
                <a:spcPts val="1600"/>
              </a:spcBef>
              <a:spcAft>
                <a:spcPts val="0"/>
              </a:spcAft>
              <a:buNone/>
            </a:pPr>
            <a:r>
              <a:rPr lang="en"/>
              <a:t>Orientalism</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Controlling Images</a:t>
            </a:r>
            <a:endParaRPr/>
          </a:p>
        </p:txBody>
      </p:sp>
      <p:sp>
        <p:nvSpPr>
          <p:cNvPr id="121" name="Google Shape;121;p23"/>
          <p:cNvSpPr txBox="1"/>
          <p:nvPr/>
        </p:nvSpPr>
        <p:spPr>
          <a:xfrm>
            <a:off x="3074500" y="1330400"/>
            <a:ext cx="5557200" cy="39795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endParaRPr sz="1800"/>
          </a:p>
          <a:p>
            <a:pPr marL="457200" lvl="0" indent="-457200" algn="l" rtl="0">
              <a:spcBef>
                <a:spcPts val="0"/>
              </a:spcBef>
              <a:spcAft>
                <a:spcPts val="0"/>
              </a:spcAft>
              <a:buNone/>
            </a:pPr>
            <a:endParaRPr sz="1800"/>
          </a:p>
          <a:p>
            <a:pPr marL="457200" lvl="0" indent="-457200" algn="l" rtl="0">
              <a:spcBef>
                <a:spcPts val="0"/>
              </a:spcBef>
              <a:spcAft>
                <a:spcPts val="0"/>
              </a:spcAft>
              <a:buNone/>
            </a:pPr>
            <a:endParaRPr sz="1800"/>
          </a:p>
          <a:p>
            <a:pPr marL="457200" lvl="0" indent="-457200" algn="l" rtl="0">
              <a:spcBef>
                <a:spcPts val="0"/>
              </a:spcBef>
              <a:spcAft>
                <a:spcPts val="0"/>
              </a:spcAft>
              <a:buNone/>
            </a:pPr>
            <a:endParaRPr sz="1800"/>
          </a:p>
          <a:p>
            <a:pPr marL="0" lvl="0" indent="0" algn="l" rtl="0">
              <a:spcBef>
                <a:spcPts val="0"/>
              </a:spcBef>
              <a:spcAft>
                <a:spcPts val="0"/>
              </a:spcAft>
              <a:buNone/>
            </a:pPr>
            <a:endParaRPr sz="1800"/>
          </a:p>
          <a:p>
            <a:pPr marL="457200" lvl="0" indent="-457200" algn="l" rtl="0">
              <a:spcBef>
                <a:spcPts val="0"/>
              </a:spcBef>
              <a:spcAft>
                <a:spcPts val="0"/>
              </a:spcAft>
              <a:buNone/>
            </a:pPr>
            <a:r>
              <a:rPr lang="en" sz="1800"/>
              <a:t>→	</a:t>
            </a:r>
            <a:r>
              <a:rPr lang="en" sz="1800">
                <a:solidFill>
                  <a:schemeClr val="dk2"/>
                </a:solidFill>
              </a:rPr>
              <a:t>Controlling images (different than stereotypes) are created and maintained by people and institutions with social power, and are used to justify the oppression of those whose images they craft. They objectify individuals and groups through binary, oppositional thinking that is lived out via the controlling image.  (Patricia Hill-Collins)</a:t>
            </a:r>
            <a:endParaRPr sz="1800">
              <a:solidFill>
                <a:schemeClr val="dk2"/>
              </a:solidFill>
              <a:highlight>
                <a:srgbClr val="FFFF00"/>
              </a:highlight>
            </a:endParaRPr>
          </a:p>
          <a:p>
            <a:pPr marL="457200" lvl="0" indent="-457200" algn="l" rtl="0">
              <a:spcBef>
                <a:spcPts val="0"/>
              </a:spcBef>
              <a:spcAft>
                <a:spcPts val="0"/>
              </a:spcAft>
              <a:buNone/>
            </a:pPr>
            <a:endParaRPr sz="1800">
              <a:solidFill>
                <a:schemeClr val="dk2"/>
              </a:solidFill>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Ethics as Responsibility to the “Other”</a:t>
            </a:r>
            <a:endParaRPr/>
          </a:p>
          <a:p>
            <a:pPr marL="0" lvl="0" indent="0" algn="l" rtl="0">
              <a:spcBef>
                <a:spcPts val="0"/>
              </a:spcBef>
              <a:spcAft>
                <a:spcPts val="0"/>
              </a:spcAft>
              <a:buNone/>
            </a:pPr>
            <a:endParaRPr/>
          </a:p>
        </p:txBody>
      </p:sp>
      <p:sp>
        <p:nvSpPr>
          <p:cNvPr id="127" name="Google Shape;127;p24"/>
          <p:cNvSpPr txBox="1">
            <a:spLocks noGrp="1"/>
          </p:cNvSpPr>
          <p:nvPr>
            <p:ph type="body" idx="1"/>
          </p:nvPr>
        </p:nvSpPr>
        <p:spPr>
          <a:xfrm>
            <a:off x="311700" y="1152475"/>
            <a:ext cx="231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Arrogant Perception</a:t>
            </a:r>
            <a:endParaRPr>
              <a:solidFill>
                <a:schemeClr val="lt2"/>
              </a:solidFill>
            </a:endParaRPr>
          </a:p>
          <a:p>
            <a:pPr marL="0" lvl="0" indent="0" algn="l" rtl="0">
              <a:spcBef>
                <a:spcPts val="1600"/>
              </a:spcBef>
              <a:spcAft>
                <a:spcPts val="0"/>
              </a:spcAft>
              <a:buNone/>
            </a:pPr>
            <a:endParaRPr>
              <a:solidFill>
                <a:schemeClr val="lt2"/>
              </a:solidFill>
            </a:endParaRPr>
          </a:p>
          <a:p>
            <a:pPr marL="0" lvl="0" indent="0" algn="l" rtl="0">
              <a:spcBef>
                <a:spcPts val="1600"/>
              </a:spcBef>
              <a:spcAft>
                <a:spcPts val="0"/>
              </a:spcAft>
              <a:buNone/>
            </a:pPr>
            <a:r>
              <a:rPr lang="en">
                <a:solidFill>
                  <a:schemeClr val="lt2"/>
                </a:solidFill>
              </a:rPr>
              <a:t>Orientalism</a:t>
            </a:r>
            <a:endParaRPr>
              <a:solidFill>
                <a:schemeClr val="lt2"/>
              </a:solidFill>
            </a:endParaRPr>
          </a:p>
          <a:p>
            <a:pPr marL="0" lvl="0" indent="0" algn="l" rtl="0">
              <a:spcBef>
                <a:spcPts val="1600"/>
              </a:spcBef>
              <a:spcAft>
                <a:spcPts val="0"/>
              </a:spcAft>
              <a:buNone/>
            </a:pPr>
            <a:endParaRPr>
              <a:solidFill>
                <a:schemeClr val="lt2"/>
              </a:solidFill>
            </a:endParaRPr>
          </a:p>
          <a:p>
            <a:pPr marL="0" lvl="0" indent="0" algn="l" rtl="0">
              <a:spcBef>
                <a:spcPts val="1600"/>
              </a:spcBef>
              <a:spcAft>
                <a:spcPts val="1600"/>
              </a:spcAft>
              <a:buNone/>
            </a:pPr>
            <a:r>
              <a:rPr lang="en">
                <a:solidFill>
                  <a:schemeClr val="lt2"/>
                </a:solidFill>
              </a:rPr>
              <a:t>Controlling Images</a:t>
            </a:r>
            <a:endParaRPr>
              <a:solidFill>
                <a:schemeClr val="lt2"/>
              </a:solidFill>
            </a:endParaRPr>
          </a:p>
        </p:txBody>
      </p:sp>
      <p:sp>
        <p:nvSpPr>
          <p:cNvPr id="128" name="Google Shape;128;p24"/>
          <p:cNvSpPr txBox="1"/>
          <p:nvPr/>
        </p:nvSpPr>
        <p:spPr>
          <a:xfrm>
            <a:off x="3062675" y="1152475"/>
            <a:ext cx="5557200" cy="39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rPr>
              <a:t>“True togetherness is not a togetherness of synthesis, but a togetherness of the face-to-face” where one encounters the other, not as content or thought but as an other to whom one must respond. It is a relation that leads one beyond one’s own being. </a:t>
            </a:r>
            <a:endParaRPr sz="1700">
              <a:solidFill>
                <a:schemeClr val="dk2"/>
              </a:solidFill>
            </a:endParaRPr>
          </a:p>
          <a:p>
            <a:pPr marL="457200" lvl="0" indent="-457200" algn="l" rtl="0">
              <a:spcBef>
                <a:spcPts val="0"/>
              </a:spcBef>
              <a:spcAft>
                <a:spcPts val="0"/>
              </a:spcAft>
              <a:buNone/>
            </a:pPr>
            <a:endParaRPr sz="1700">
              <a:solidFill>
                <a:schemeClr val="dk2"/>
              </a:solidFill>
            </a:endParaRPr>
          </a:p>
          <a:p>
            <a:pPr marL="0" lvl="0" indent="-57150" algn="l" rtl="0">
              <a:spcBef>
                <a:spcPts val="0"/>
              </a:spcBef>
              <a:spcAft>
                <a:spcPts val="0"/>
              </a:spcAft>
              <a:buNone/>
            </a:pPr>
            <a:r>
              <a:rPr lang="en" sz="1700">
                <a:solidFill>
                  <a:schemeClr val="dk2"/>
                </a:solidFill>
              </a:rPr>
              <a:t>“The face is what one cannot kill, or at least it is that whose </a:t>
            </a:r>
            <a:r>
              <a:rPr lang="en" sz="1700" i="1">
                <a:solidFill>
                  <a:schemeClr val="dk2"/>
                </a:solidFill>
              </a:rPr>
              <a:t>meaning</a:t>
            </a:r>
            <a:r>
              <a:rPr lang="en" sz="1700">
                <a:solidFill>
                  <a:schemeClr val="dk2"/>
                </a:solidFill>
              </a:rPr>
              <a:t> consists in saying ‘thou shalt not kill.’”</a:t>
            </a:r>
            <a:endParaRPr sz="1700">
              <a:solidFill>
                <a:schemeClr val="dk2"/>
              </a:solidFill>
            </a:endParaRPr>
          </a:p>
          <a:p>
            <a:pPr marL="457200" lvl="0" indent="-457200" algn="l" rtl="0">
              <a:spcBef>
                <a:spcPts val="0"/>
              </a:spcBef>
              <a:spcAft>
                <a:spcPts val="0"/>
              </a:spcAft>
              <a:buNone/>
            </a:pPr>
            <a:endParaRPr sz="1700">
              <a:solidFill>
                <a:schemeClr val="dk2"/>
              </a:solidFill>
            </a:endParaRPr>
          </a:p>
          <a:p>
            <a:pPr marL="0" lvl="0" indent="0" algn="l" rtl="0">
              <a:spcBef>
                <a:spcPts val="0"/>
              </a:spcBef>
              <a:spcAft>
                <a:spcPts val="0"/>
              </a:spcAft>
              <a:buNone/>
            </a:pPr>
            <a:r>
              <a:rPr lang="en" sz="1700">
                <a:solidFill>
                  <a:schemeClr val="dk2"/>
                </a:solidFill>
              </a:rPr>
              <a:t>“I am responsible for the Other without waiting for reciprocity.”</a:t>
            </a:r>
            <a:endParaRPr sz="1700">
              <a:solidFill>
                <a:schemeClr val="dk2"/>
              </a:solidFill>
            </a:endParaRPr>
          </a:p>
          <a:p>
            <a:pPr marL="457200" lvl="0" indent="0" algn="l" rtl="0">
              <a:spcBef>
                <a:spcPts val="0"/>
              </a:spcBef>
              <a:spcAft>
                <a:spcPts val="0"/>
              </a:spcAft>
              <a:buNone/>
            </a:pPr>
            <a:endParaRPr sz="1700">
              <a:solidFill>
                <a:schemeClr val="dk2"/>
              </a:solidFill>
            </a:endParaRPr>
          </a:p>
          <a:p>
            <a:pPr marL="457200" lvl="0" indent="0" algn="r" rtl="0">
              <a:spcBef>
                <a:spcPts val="0"/>
              </a:spcBef>
              <a:spcAft>
                <a:spcPts val="0"/>
              </a:spcAft>
              <a:buNone/>
            </a:pPr>
            <a:r>
              <a:rPr lang="en" sz="1700">
                <a:solidFill>
                  <a:schemeClr val="dk2"/>
                </a:solidFill>
              </a:rPr>
              <a:t>(Emmanuel Levinas)</a:t>
            </a:r>
            <a:endParaRPr sz="1700">
              <a:solidFill>
                <a:schemeClr val="dk2"/>
              </a:solidFill>
            </a:endParaRPr>
          </a:p>
          <a:p>
            <a:pPr marL="457200" lvl="0" indent="-457200" algn="l" rtl="0">
              <a:spcBef>
                <a:spcPts val="0"/>
              </a:spcBef>
              <a:spcAft>
                <a:spcPts val="0"/>
              </a:spcAft>
              <a:buNone/>
            </a:pPr>
            <a:endParaRPr sz="1700">
              <a:solidFill>
                <a:schemeClr val="dk2"/>
              </a:solidFill>
            </a:endParaRPr>
          </a:p>
          <a:p>
            <a:pPr marL="457200" lvl="0" indent="-457200" algn="l" rtl="0">
              <a:spcBef>
                <a:spcPts val="0"/>
              </a:spcBef>
              <a:spcAft>
                <a:spcPts val="0"/>
              </a:spcAft>
              <a:buNone/>
            </a:pPr>
            <a:endParaRPr sz="1700">
              <a:solidFill>
                <a:schemeClr val="dk2"/>
              </a:solidFill>
            </a:endParaRPr>
          </a:p>
          <a:p>
            <a:pPr marL="0" lvl="0" indent="0" algn="l" rtl="0">
              <a:spcBef>
                <a:spcPts val="0"/>
              </a:spcBef>
              <a:spcAft>
                <a:spcPts val="0"/>
              </a:spcAft>
              <a:buNone/>
            </a:pP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p:nvPr/>
        </p:nvSpPr>
        <p:spPr>
          <a:xfrm>
            <a:off x="993475" y="1892625"/>
            <a:ext cx="7283700" cy="12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t>Break for Questions and Comments</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96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(some) Goals and Objectives for </a:t>
            </a:r>
            <a:endParaRPr/>
          </a:p>
          <a:p>
            <a:pPr marL="0" lvl="0" indent="0" algn="ctr" rtl="0">
              <a:spcBef>
                <a:spcPts val="0"/>
              </a:spcBef>
              <a:spcAft>
                <a:spcPts val="0"/>
              </a:spcAft>
              <a:buNone/>
            </a:pPr>
            <a:r>
              <a:rPr lang="en"/>
              <a:t>Decolonial Service Learning</a:t>
            </a:r>
            <a:endParaRPr/>
          </a:p>
        </p:txBody>
      </p:sp>
      <p:sp>
        <p:nvSpPr>
          <p:cNvPr id="139" name="Google Shape;139;p26"/>
          <p:cNvSpPr txBox="1">
            <a:spLocks noGrp="1"/>
          </p:cNvSpPr>
          <p:nvPr>
            <p:ph type="body" idx="1"/>
          </p:nvPr>
        </p:nvSpPr>
        <p:spPr>
          <a:xfrm>
            <a:off x="311700" y="1533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a:t>Disrupting and shifting narratives, giving a fuller account of history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 sz="2000"/>
              <a:t>Developing political literacy (Paulo Freire)</a:t>
            </a:r>
            <a:endParaRPr sz="2000"/>
          </a:p>
          <a:p>
            <a:pPr marL="91440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 sz="2000"/>
              <a:t>Building coalitions, not community (Kristi Dotson)</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 sz="2000"/>
              <a:t>Building kinship relations (Kyle Whyte)</a:t>
            </a: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Proposing a Decolonial Praxis</a:t>
            </a:r>
            <a:endParaRPr/>
          </a:p>
        </p:txBody>
      </p:sp>
      <p:sp>
        <p:nvSpPr>
          <p:cNvPr id="145" name="Google Shape;145;p27"/>
          <p:cNvSpPr txBox="1">
            <a:spLocks noGrp="1"/>
          </p:cNvSpPr>
          <p:nvPr>
            <p:ph type="body" idx="1"/>
          </p:nvPr>
        </p:nvSpPr>
        <p:spPr>
          <a:xfrm>
            <a:off x="709175" y="1152475"/>
            <a:ext cx="7715100" cy="34164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Active resistance to “colonial unknowing”</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Disrupting Warfare by Narrative Means </a:t>
            </a:r>
            <a:endParaRPr>
              <a:highlight>
                <a:srgbClr val="FFFF00"/>
              </a:highlight>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World-Traveling, Playfulness, Co-Constituting World Building</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Creating space for difference, anti-assimilationist pedagogy</a:t>
            </a:r>
            <a:endParaRPr/>
          </a:p>
          <a:p>
            <a:pPr marL="0" lvl="0" indent="0" algn="l" rtl="0">
              <a:lnSpc>
                <a:spcPct val="100000"/>
              </a:lnSpc>
              <a:spcBef>
                <a:spcPts val="0"/>
              </a:spcBef>
              <a:spcAft>
                <a:spcPts val="0"/>
              </a:spcAft>
              <a:buNone/>
            </a:pPr>
            <a:endParaRPr>
              <a:solidFill>
                <a:schemeClr val="lt2"/>
              </a:solidFill>
              <a:highlight>
                <a:srgbClr val="FFFF00"/>
              </a:highlight>
            </a:endParaRPr>
          </a:p>
          <a:p>
            <a:pPr marL="0" lvl="0" indent="0" algn="l" rtl="0">
              <a:lnSpc>
                <a:spcPct val="100000"/>
              </a:lnSpc>
              <a:spcBef>
                <a:spcPts val="0"/>
              </a:spcBef>
              <a:spcAft>
                <a:spcPts val="0"/>
              </a:spcAft>
              <a:buNone/>
            </a:pPr>
            <a:endParaRPr sz="2100"/>
          </a:p>
          <a:p>
            <a:pPr marL="0" lvl="0" indent="0" algn="l" rtl="0">
              <a:lnSpc>
                <a:spcPct val="100000"/>
              </a:lnSpc>
              <a:spcBef>
                <a:spcPts val="0"/>
              </a:spcBef>
              <a:spcAft>
                <a:spcPts val="0"/>
              </a:spcAft>
              <a:buNone/>
            </a:pPr>
            <a:r>
              <a:rPr lang="en" sz="2100"/>
              <a:t>	</a:t>
            </a:r>
            <a:endParaRPr sz="2100"/>
          </a:p>
          <a:p>
            <a:pPr marL="0" lvl="0" indent="0" algn="l" rtl="0">
              <a:lnSpc>
                <a:spcPct val="100000"/>
              </a:lnSpc>
              <a:spcBef>
                <a:spcPts val="0"/>
              </a:spcBef>
              <a:spcAft>
                <a:spcPts val="0"/>
              </a:spcAft>
              <a:buNone/>
            </a:pP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Proposing a Decolonial Praxis</a:t>
            </a:r>
            <a:endParaRPr/>
          </a:p>
        </p:txBody>
      </p:sp>
      <p:sp>
        <p:nvSpPr>
          <p:cNvPr id="151" name="Google Shape;151;p28"/>
          <p:cNvSpPr txBox="1">
            <a:spLocks noGrp="1"/>
          </p:cNvSpPr>
          <p:nvPr>
            <p:ph type="body" idx="1"/>
          </p:nvPr>
        </p:nvSpPr>
        <p:spPr>
          <a:xfrm>
            <a:off x="311700" y="1152475"/>
            <a:ext cx="4026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Active resistance to “colonial unknowing”</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solidFill>
                  <a:schemeClr val="lt2"/>
                </a:solidFill>
              </a:rPr>
              <a:t>Disrupting Warfare by Narrative Means </a:t>
            </a:r>
            <a:endParaRPr>
              <a:solidFill>
                <a:schemeClr val="lt2"/>
              </a:solidFill>
              <a:highlight>
                <a:srgbClr val="FFFF00"/>
              </a:highlight>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solidFill>
                  <a:schemeClr val="lt2"/>
                </a:solidFill>
              </a:rPr>
              <a:t>World-Traveling, Playfulness, Co-Constituting World Building</a:t>
            </a:r>
            <a:endParaRPr>
              <a:solidFill>
                <a:schemeClr val="lt2"/>
              </a:solidFill>
            </a:endParaRPr>
          </a:p>
          <a:p>
            <a:pPr marL="0" lvl="0" indent="0" algn="l" rtl="0">
              <a:lnSpc>
                <a:spcPct val="100000"/>
              </a:lnSpc>
              <a:spcBef>
                <a:spcPts val="0"/>
              </a:spcBef>
              <a:spcAft>
                <a:spcPts val="0"/>
              </a:spcAft>
              <a:buNone/>
            </a:pPr>
            <a:endParaRPr>
              <a:solidFill>
                <a:schemeClr val="lt2"/>
              </a:solidFill>
              <a:highlight>
                <a:srgbClr val="FFFF00"/>
              </a:highlight>
            </a:endParaRPr>
          </a:p>
          <a:p>
            <a:pPr marL="0" lvl="0" indent="0" algn="l" rtl="0">
              <a:lnSpc>
                <a:spcPct val="100000"/>
              </a:lnSpc>
              <a:spcBef>
                <a:spcPts val="0"/>
              </a:spcBef>
              <a:spcAft>
                <a:spcPts val="0"/>
              </a:spcAft>
              <a:buNone/>
            </a:pPr>
            <a:r>
              <a:rPr lang="en">
                <a:solidFill>
                  <a:schemeClr val="lt2"/>
                </a:solidFill>
              </a:rPr>
              <a:t>	</a:t>
            </a:r>
            <a:endParaRPr>
              <a:solidFill>
                <a:schemeClr val="lt2"/>
              </a:solidFill>
            </a:endParaRPr>
          </a:p>
          <a:p>
            <a:pPr marL="0" lvl="0" indent="0" algn="l" rtl="0">
              <a:lnSpc>
                <a:spcPct val="100000"/>
              </a:lnSpc>
              <a:spcBef>
                <a:spcPts val="0"/>
              </a:spcBef>
              <a:spcAft>
                <a:spcPts val="0"/>
              </a:spcAft>
              <a:buNone/>
            </a:pPr>
            <a:r>
              <a:rPr lang="en">
                <a:solidFill>
                  <a:schemeClr val="lt2"/>
                </a:solidFill>
              </a:rPr>
              <a:t>Creating space for difference, anti-assimilationist pedagogy</a:t>
            </a:r>
            <a:endParaRPr>
              <a:solidFill>
                <a:schemeClr val="lt2"/>
              </a:solidFill>
            </a:endParaRPr>
          </a:p>
          <a:p>
            <a:pPr marL="0" lvl="0" indent="0" algn="l" rtl="0">
              <a:lnSpc>
                <a:spcPct val="100000"/>
              </a:lnSpc>
              <a:spcBef>
                <a:spcPts val="0"/>
              </a:spcBef>
              <a:spcAft>
                <a:spcPts val="0"/>
              </a:spcAft>
              <a:buNone/>
            </a:pPr>
            <a:endParaRPr>
              <a:solidFill>
                <a:schemeClr val="lt2"/>
              </a:solidFill>
              <a:highlight>
                <a:srgbClr val="FFFF00"/>
              </a:highlight>
            </a:endParaRPr>
          </a:p>
          <a:p>
            <a:pPr marL="0" lvl="0" indent="0" algn="l" rtl="0">
              <a:lnSpc>
                <a:spcPct val="100000"/>
              </a:lnSpc>
              <a:spcBef>
                <a:spcPts val="0"/>
              </a:spcBef>
              <a:spcAft>
                <a:spcPts val="0"/>
              </a:spcAft>
              <a:buNone/>
            </a:pPr>
            <a:endParaRPr sz="2100"/>
          </a:p>
          <a:p>
            <a:pPr marL="0" lvl="0" indent="0" algn="l" rtl="0">
              <a:lnSpc>
                <a:spcPct val="100000"/>
              </a:lnSpc>
              <a:spcBef>
                <a:spcPts val="0"/>
              </a:spcBef>
              <a:spcAft>
                <a:spcPts val="0"/>
              </a:spcAft>
              <a:buNone/>
            </a:pPr>
            <a:r>
              <a:rPr lang="en" sz="2100"/>
              <a:t>	</a:t>
            </a:r>
            <a:endParaRPr sz="2100"/>
          </a:p>
          <a:p>
            <a:pPr marL="0" lvl="0" indent="0" algn="l" rtl="0">
              <a:lnSpc>
                <a:spcPct val="100000"/>
              </a:lnSpc>
              <a:spcBef>
                <a:spcPts val="0"/>
              </a:spcBef>
              <a:spcAft>
                <a:spcPts val="0"/>
              </a:spcAft>
              <a:buNone/>
            </a:pPr>
            <a:endParaRPr sz="2100"/>
          </a:p>
        </p:txBody>
      </p:sp>
      <p:sp>
        <p:nvSpPr>
          <p:cNvPr id="152" name="Google Shape;152;p28"/>
          <p:cNvSpPr txBox="1"/>
          <p:nvPr/>
        </p:nvSpPr>
        <p:spPr>
          <a:xfrm>
            <a:off x="4494700" y="1166475"/>
            <a:ext cx="4182000" cy="33768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Clr>
                <a:schemeClr val="dk1"/>
              </a:buClr>
              <a:buSzPts val="1100"/>
              <a:buFont typeface="Arial"/>
              <a:buNone/>
            </a:pPr>
            <a:r>
              <a:rPr lang="en" sz="1800">
                <a:solidFill>
                  <a:schemeClr val="dk2"/>
                </a:solidFill>
              </a:rPr>
              <a:t> 	“Colonial unknowing” refers to “practices aimed at producing historical unknowing about originating stories in the U.S., which facilitates compliance with settler futurity.” We resist colonial unknowing by making space for narratives and wisdoms that do not serve the political status-quo. (Kristi Dotson)</a:t>
            </a:r>
            <a:endParaRPr sz="1000">
              <a:solidFill>
                <a:schemeClr val="dk2"/>
              </a:solidFill>
              <a:highlight>
                <a:srgbClr val="FFFF00"/>
              </a:highlight>
            </a:endParaRPr>
          </a:p>
        </p:txBody>
      </p:sp>
      <p:sp>
        <p:nvSpPr>
          <p:cNvPr id="153" name="Google Shape;153;p28"/>
          <p:cNvSpPr txBox="1"/>
          <p:nvPr/>
        </p:nvSpPr>
        <p:spPr>
          <a:xfrm>
            <a:off x="4025975" y="1298650"/>
            <a:ext cx="624900" cy="4926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None/>
            </a:pPr>
            <a:r>
              <a:rPr lang="en" sz="1800">
                <a:solidFill>
                  <a:schemeClr val="dk2"/>
                </a:solidFill>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Proposing a Decolonial Praxis</a:t>
            </a:r>
            <a:endParaRPr/>
          </a:p>
        </p:txBody>
      </p:sp>
      <p:sp>
        <p:nvSpPr>
          <p:cNvPr id="159" name="Google Shape;159;p29"/>
          <p:cNvSpPr txBox="1">
            <a:spLocks noGrp="1"/>
          </p:cNvSpPr>
          <p:nvPr>
            <p:ph type="body" idx="1"/>
          </p:nvPr>
        </p:nvSpPr>
        <p:spPr>
          <a:xfrm>
            <a:off x="311700" y="1152475"/>
            <a:ext cx="4026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lt2"/>
                </a:solidFill>
              </a:rPr>
              <a:t>Active resistance to “colonial unknowing”</a:t>
            </a:r>
            <a:endParaRPr sz="1900">
              <a:solidFill>
                <a:schemeClr val="lt2"/>
              </a:solidFill>
            </a:endParaRPr>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 sz="1900"/>
              <a:t>Disrupting Warfare by Narrative Means </a:t>
            </a:r>
            <a:endParaRPr sz="1900"/>
          </a:p>
          <a:p>
            <a:pPr marL="0" lvl="0" indent="0" algn="l" rtl="0">
              <a:lnSpc>
                <a:spcPct val="100000"/>
              </a:lnSpc>
              <a:spcBef>
                <a:spcPts val="0"/>
              </a:spcBef>
              <a:spcAft>
                <a:spcPts val="0"/>
              </a:spcAft>
              <a:buNone/>
            </a:pPr>
            <a:endParaRPr sz="1100">
              <a:highlight>
                <a:srgbClr val="FFFF00"/>
              </a:highlight>
            </a:endParaRPr>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 sz="1900">
                <a:solidFill>
                  <a:schemeClr val="lt2"/>
                </a:solidFill>
              </a:rPr>
              <a:t>World-Traveling, Playfulness, Co-Constituting World Building</a:t>
            </a:r>
            <a:endParaRPr sz="1900">
              <a:solidFill>
                <a:schemeClr val="lt2"/>
              </a:solidFill>
            </a:endParaRPr>
          </a:p>
          <a:p>
            <a:pPr marL="0" lvl="0" indent="0" algn="l" rtl="0">
              <a:lnSpc>
                <a:spcPct val="100000"/>
              </a:lnSpc>
              <a:spcBef>
                <a:spcPts val="0"/>
              </a:spcBef>
              <a:spcAft>
                <a:spcPts val="0"/>
              </a:spcAft>
              <a:buNone/>
            </a:pPr>
            <a:r>
              <a:rPr lang="en" sz="1900">
                <a:solidFill>
                  <a:schemeClr val="lt2"/>
                </a:solidFill>
              </a:rPr>
              <a:t>	</a:t>
            </a:r>
            <a:endParaRPr sz="1900">
              <a:solidFill>
                <a:schemeClr val="lt2"/>
              </a:solidFill>
            </a:endParaRPr>
          </a:p>
          <a:p>
            <a:pPr marL="0" lvl="0" indent="0" algn="l" rtl="0">
              <a:lnSpc>
                <a:spcPct val="100000"/>
              </a:lnSpc>
              <a:spcBef>
                <a:spcPts val="0"/>
              </a:spcBef>
              <a:spcAft>
                <a:spcPts val="0"/>
              </a:spcAft>
              <a:buNone/>
            </a:pPr>
            <a:r>
              <a:rPr lang="en" sz="1900">
                <a:solidFill>
                  <a:schemeClr val="lt2"/>
                </a:solidFill>
              </a:rPr>
              <a:t>Creating space for difference, anti-assimilationist pedagogy</a:t>
            </a:r>
            <a:endParaRPr sz="1900">
              <a:solidFill>
                <a:schemeClr val="lt2"/>
              </a:solidFill>
            </a:endParaRPr>
          </a:p>
          <a:p>
            <a:pPr marL="0" lvl="0" indent="0" algn="l" rtl="0">
              <a:lnSpc>
                <a:spcPct val="100000"/>
              </a:lnSpc>
              <a:spcBef>
                <a:spcPts val="0"/>
              </a:spcBef>
              <a:spcAft>
                <a:spcPts val="0"/>
              </a:spcAft>
              <a:buNone/>
            </a:pPr>
            <a:endParaRPr sz="1900">
              <a:highlight>
                <a:srgbClr val="FFFF00"/>
              </a:highlight>
            </a:endParaRPr>
          </a:p>
          <a:p>
            <a:pPr marL="0" lvl="0" indent="0" algn="l" rtl="0">
              <a:lnSpc>
                <a:spcPct val="100000"/>
              </a:lnSpc>
              <a:spcBef>
                <a:spcPts val="0"/>
              </a:spcBef>
              <a:spcAft>
                <a:spcPts val="0"/>
              </a:spcAft>
              <a:buNone/>
            </a:pPr>
            <a:endParaRPr sz="2100"/>
          </a:p>
          <a:p>
            <a:pPr marL="0" lvl="0" indent="0" algn="l" rtl="0">
              <a:lnSpc>
                <a:spcPct val="100000"/>
              </a:lnSpc>
              <a:spcBef>
                <a:spcPts val="0"/>
              </a:spcBef>
              <a:spcAft>
                <a:spcPts val="0"/>
              </a:spcAft>
              <a:buNone/>
            </a:pPr>
            <a:r>
              <a:rPr lang="en" sz="2100"/>
              <a:t>	</a:t>
            </a:r>
            <a:endParaRPr sz="2100"/>
          </a:p>
          <a:p>
            <a:pPr marL="0" lvl="0" indent="0" algn="l" rtl="0">
              <a:lnSpc>
                <a:spcPct val="100000"/>
              </a:lnSpc>
              <a:spcBef>
                <a:spcPts val="0"/>
              </a:spcBef>
              <a:spcAft>
                <a:spcPts val="0"/>
              </a:spcAft>
              <a:buNone/>
            </a:pPr>
            <a:endParaRPr sz="2100"/>
          </a:p>
        </p:txBody>
      </p:sp>
      <p:sp>
        <p:nvSpPr>
          <p:cNvPr id="160" name="Google Shape;160;p29"/>
          <p:cNvSpPr txBox="1"/>
          <p:nvPr/>
        </p:nvSpPr>
        <p:spPr>
          <a:xfrm>
            <a:off x="4494700" y="1166475"/>
            <a:ext cx="4182000" cy="37494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None/>
            </a:pPr>
            <a:r>
              <a:rPr lang="en" sz="1800">
                <a:solidFill>
                  <a:schemeClr val="dk2"/>
                </a:solidFill>
              </a:rPr>
              <a:t>	We must deconstruct ways that meanings are constructed and/or influenced by power. Narratives are a way to recognize or map the workings of power and to examine the way the engine of United States’ political economy runs on the fuel of certain cultural politics. Narratives undergird the political economy, they continue to allow the political status quo to resist change.  (Wahneema Lubiano)</a:t>
            </a:r>
            <a:endParaRPr sz="1800">
              <a:solidFill>
                <a:schemeClr val="dk2"/>
              </a:solidFill>
            </a:endParaRPr>
          </a:p>
        </p:txBody>
      </p:sp>
      <p:sp>
        <p:nvSpPr>
          <p:cNvPr id="161" name="Google Shape;161;p29"/>
          <p:cNvSpPr txBox="1"/>
          <p:nvPr/>
        </p:nvSpPr>
        <p:spPr>
          <a:xfrm>
            <a:off x="4146175" y="2175950"/>
            <a:ext cx="624900" cy="4926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Clr>
                <a:schemeClr val="dk1"/>
              </a:buClr>
              <a:buSzPts val="1100"/>
              <a:buFont typeface="Arial"/>
              <a:buNone/>
            </a:pPr>
            <a:r>
              <a:rPr lang="en" sz="1800">
                <a:solidFill>
                  <a:schemeClr val="dk2"/>
                </a:solidFill>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Proposing a Decolonial Praxis</a:t>
            </a:r>
            <a:endParaRPr/>
          </a:p>
        </p:txBody>
      </p:sp>
      <p:sp>
        <p:nvSpPr>
          <p:cNvPr id="167" name="Google Shape;167;p30"/>
          <p:cNvSpPr txBox="1">
            <a:spLocks noGrp="1"/>
          </p:cNvSpPr>
          <p:nvPr>
            <p:ph type="body" idx="1"/>
          </p:nvPr>
        </p:nvSpPr>
        <p:spPr>
          <a:xfrm>
            <a:off x="311700" y="1152475"/>
            <a:ext cx="4026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lt2"/>
                </a:solidFill>
              </a:rPr>
              <a:t>Active resistance to “colonial unknowing”</a:t>
            </a:r>
            <a:endParaRPr sz="1900">
              <a:solidFill>
                <a:schemeClr val="lt2"/>
              </a:solidFill>
            </a:endParaRPr>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 sz="1900">
                <a:solidFill>
                  <a:schemeClr val="lt2"/>
                </a:solidFill>
              </a:rPr>
              <a:t>Disrupting Warfare by Narrative Means </a:t>
            </a:r>
            <a:endParaRPr sz="1900">
              <a:solidFill>
                <a:schemeClr val="lt2"/>
              </a:solidFill>
            </a:endParaRPr>
          </a:p>
          <a:p>
            <a:pPr marL="0" lvl="0" indent="0" algn="l" rtl="0">
              <a:lnSpc>
                <a:spcPct val="100000"/>
              </a:lnSpc>
              <a:spcBef>
                <a:spcPts val="0"/>
              </a:spcBef>
              <a:spcAft>
                <a:spcPts val="0"/>
              </a:spcAft>
              <a:buNone/>
            </a:pPr>
            <a:endParaRPr sz="1100">
              <a:highlight>
                <a:srgbClr val="FFFF00"/>
              </a:highlight>
            </a:endParaRPr>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 sz="1900"/>
              <a:t>World-Traveling, Playfulness, Co-Constituting World Building</a:t>
            </a:r>
            <a:endParaRPr sz="1900"/>
          </a:p>
          <a:p>
            <a:pPr marL="0" lvl="0" indent="0" algn="l" rtl="0">
              <a:lnSpc>
                <a:spcPct val="100000"/>
              </a:lnSpc>
              <a:spcBef>
                <a:spcPts val="0"/>
              </a:spcBef>
              <a:spcAft>
                <a:spcPts val="0"/>
              </a:spcAft>
              <a:buNone/>
            </a:pPr>
            <a:r>
              <a:rPr lang="en" sz="1900">
                <a:solidFill>
                  <a:schemeClr val="lt2"/>
                </a:solidFill>
              </a:rPr>
              <a:t>	</a:t>
            </a:r>
            <a:endParaRPr sz="1900">
              <a:solidFill>
                <a:schemeClr val="lt2"/>
              </a:solidFill>
            </a:endParaRPr>
          </a:p>
          <a:p>
            <a:pPr marL="0" lvl="0" indent="0" algn="l" rtl="0">
              <a:lnSpc>
                <a:spcPct val="100000"/>
              </a:lnSpc>
              <a:spcBef>
                <a:spcPts val="0"/>
              </a:spcBef>
              <a:spcAft>
                <a:spcPts val="0"/>
              </a:spcAft>
              <a:buNone/>
            </a:pPr>
            <a:r>
              <a:rPr lang="en" sz="1900">
                <a:solidFill>
                  <a:schemeClr val="lt2"/>
                </a:solidFill>
              </a:rPr>
              <a:t>Creating space for difference, anti-assimilationist pedagogy</a:t>
            </a:r>
            <a:endParaRPr sz="1900">
              <a:solidFill>
                <a:schemeClr val="lt2"/>
              </a:solidFill>
            </a:endParaRPr>
          </a:p>
          <a:p>
            <a:pPr marL="0" lvl="0" indent="0" algn="l" rtl="0">
              <a:lnSpc>
                <a:spcPct val="100000"/>
              </a:lnSpc>
              <a:spcBef>
                <a:spcPts val="0"/>
              </a:spcBef>
              <a:spcAft>
                <a:spcPts val="0"/>
              </a:spcAft>
              <a:buNone/>
            </a:pPr>
            <a:endParaRPr sz="1900">
              <a:highlight>
                <a:srgbClr val="FFFF00"/>
              </a:highlight>
            </a:endParaRPr>
          </a:p>
          <a:p>
            <a:pPr marL="0" lvl="0" indent="0" algn="l" rtl="0">
              <a:lnSpc>
                <a:spcPct val="100000"/>
              </a:lnSpc>
              <a:spcBef>
                <a:spcPts val="0"/>
              </a:spcBef>
              <a:spcAft>
                <a:spcPts val="0"/>
              </a:spcAft>
              <a:buNone/>
            </a:pPr>
            <a:endParaRPr sz="2100"/>
          </a:p>
          <a:p>
            <a:pPr marL="0" lvl="0" indent="0" algn="l" rtl="0">
              <a:lnSpc>
                <a:spcPct val="100000"/>
              </a:lnSpc>
              <a:spcBef>
                <a:spcPts val="0"/>
              </a:spcBef>
              <a:spcAft>
                <a:spcPts val="0"/>
              </a:spcAft>
              <a:buNone/>
            </a:pPr>
            <a:r>
              <a:rPr lang="en" sz="2100"/>
              <a:t>	</a:t>
            </a:r>
            <a:endParaRPr sz="2100"/>
          </a:p>
          <a:p>
            <a:pPr marL="0" lvl="0" indent="0" algn="l" rtl="0">
              <a:lnSpc>
                <a:spcPct val="100000"/>
              </a:lnSpc>
              <a:spcBef>
                <a:spcPts val="0"/>
              </a:spcBef>
              <a:spcAft>
                <a:spcPts val="0"/>
              </a:spcAft>
              <a:buNone/>
            </a:pPr>
            <a:endParaRPr sz="2100"/>
          </a:p>
        </p:txBody>
      </p:sp>
      <p:sp>
        <p:nvSpPr>
          <p:cNvPr id="168" name="Google Shape;168;p30"/>
          <p:cNvSpPr txBox="1"/>
          <p:nvPr/>
        </p:nvSpPr>
        <p:spPr>
          <a:xfrm>
            <a:off x="4494700" y="1166475"/>
            <a:ext cx="4182000" cy="37494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None/>
            </a:pPr>
            <a:r>
              <a:rPr lang="en" sz="1800">
                <a:solidFill>
                  <a:schemeClr val="dk2"/>
                </a:solidFill>
              </a:rPr>
              <a:t>	</a:t>
            </a:r>
            <a:endParaRPr sz="1800">
              <a:solidFill>
                <a:schemeClr val="dk2"/>
              </a:solidFill>
            </a:endParaRPr>
          </a:p>
          <a:p>
            <a:pPr marL="457200" lvl="0" indent="-400050" algn="l" rtl="0">
              <a:spcBef>
                <a:spcPts val="0"/>
              </a:spcBef>
              <a:spcAft>
                <a:spcPts val="0"/>
              </a:spcAft>
              <a:buNone/>
            </a:pPr>
            <a:endParaRPr sz="1800">
              <a:solidFill>
                <a:schemeClr val="dk2"/>
              </a:solidFill>
            </a:endParaRPr>
          </a:p>
          <a:p>
            <a:pPr marL="457200" lvl="0" indent="-400050" algn="l" rtl="0">
              <a:spcBef>
                <a:spcPts val="0"/>
              </a:spcBef>
              <a:spcAft>
                <a:spcPts val="0"/>
              </a:spcAft>
              <a:buNone/>
            </a:pPr>
            <a:endParaRPr sz="1800">
              <a:solidFill>
                <a:schemeClr val="dk2"/>
              </a:solidFill>
            </a:endParaRPr>
          </a:p>
          <a:p>
            <a:pPr marL="457200" lvl="0" indent="0" algn="l" rtl="0">
              <a:spcBef>
                <a:spcPts val="0"/>
              </a:spcBef>
              <a:spcAft>
                <a:spcPts val="0"/>
              </a:spcAft>
              <a:buNone/>
            </a:pPr>
            <a:r>
              <a:rPr lang="en" sz="1800">
                <a:solidFill>
                  <a:schemeClr val="dk2"/>
                </a:solidFill>
              </a:rPr>
              <a:t>We must travel to others’ worlds, not as a conqueror or an imperialist, but playfully, open to surprise and being affected by the other. When we travel to a world that is not our own, we see its inhabitants as subjects and agents, not as objects and victims. </a:t>
            </a:r>
            <a:endParaRPr sz="1800">
              <a:solidFill>
                <a:schemeClr val="dk2"/>
              </a:solidFill>
            </a:endParaRPr>
          </a:p>
          <a:p>
            <a:pPr marL="457200" lvl="0" indent="-400050" algn="l" rtl="0">
              <a:spcBef>
                <a:spcPts val="0"/>
              </a:spcBef>
              <a:spcAft>
                <a:spcPts val="0"/>
              </a:spcAft>
              <a:buNone/>
            </a:pPr>
            <a:r>
              <a:rPr lang="en" sz="1800">
                <a:solidFill>
                  <a:schemeClr val="dk2"/>
                </a:solidFill>
              </a:rPr>
              <a:t>	(Maria Lugones)</a:t>
            </a:r>
            <a:endParaRPr sz="1800">
              <a:solidFill>
                <a:schemeClr val="dk2"/>
              </a:solidFill>
            </a:endParaRPr>
          </a:p>
        </p:txBody>
      </p:sp>
      <p:sp>
        <p:nvSpPr>
          <p:cNvPr id="169" name="Google Shape;169;p30"/>
          <p:cNvSpPr txBox="1"/>
          <p:nvPr/>
        </p:nvSpPr>
        <p:spPr>
          <a:xfrm>
            <a:off x="4050025" y="3149350"/>
            <a:ext cx="624900" cy="4926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None/>
            </a:pPr>
            <a:r>
              <a:rPr lang="en" sz="1800">
                <a:solidFill>
                  <a:schemeClr val="dk2"/>
                </a:solidFill>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Proposing a Decolonial Praxis</a:t>
            </a:r>
            <a:endParaRPr/>
          </a:p>
        </p:txBody>
      </p:sp>
      <p:sp>
        <p:nvSpPr>
          <p:cNvPr id="175" name="Google Shape;175;p31"/>
          <p:cNvSpPr txBox="1">
            <a:spLocks noGrp="1"/>
          </p:cNvSpPr>
          <p:nvPr>
            <p:ph type="body" idx="1"/>
          </p:nvPr>
        </p:nvSpPr>
        <p:spPr>
          <a:xfrm>
            <a:off x="311700" y="1152475"/>
            <a:ext cx="4026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lt2"/>
                </a:solidFill>
              </a:rPr>
              <a:t>Active resistance to “colonial unknowing”</a:t>
            </a:r>
            <a:endParaRPr sz="1900">
              <a:solidFill>
                <a:schemeClr val="lt2"/>
              </a:solidFill>
            </a:endParaRPr>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 sz="1900">
                <a:solidFill>
                  <a:schemeClr val="lt2"/>
                </a:solidFill>
              </a:rPr>
              <a:t>Disrupting Warfare by Narrative Means </a:t>
            </a:r>
            <a:endParaRPr sz="1900">
              <a:solidFill>
                <a:schemeClr val="lt2"/>
              </a:solidFill>
            </a:endParaRPr>
          </a:p>
          <a:p>
            <a:pPr marL="0" lvl="0" indent="0" algn="l" rtl="0">
              <a:lnSpc>
                <a:spcPct val="100000"/>
              </a:lnSpc>
              <a:spcBef>
                <a:spcPts val="0"/>
              </a:spcBef>
              <a:spcAft>
                <a:spcPts val="0"/>
              </a:spcAft>
              <a:buNone/>
            </a:pPr>
            <a:endParaRPr sz="1100">
              <a:highlight>
                <a:srgbClr val="FFFF00"/>
              </a:highlight>
            </a:endParaRPr>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en" sz="1900">
                <a:solidFill>
                  <a:schemeClr val="lt2"/>
                </a:solidFill>
              </a:rPr>
              <a:t>World-Traveling, Playfulness, Co-Constituting World Building</a:t>
            </a:r>
            <a:endParaRPr sz="1900">
              <a:solidFill>
                <a:schemeClr val="lt2"/>
              </a:solidFill>
            </a:endParaRPr>
          </a:p>
          <a:p>
            <a:pPr marL="0" lvl="0" indent="0" algn="l" rtl="0">
              <a:lnSpc>
                <a:spcPct val="100000"/>
              </a:lnSpc>
              <a:spcBef>
                <a:spcPts val="0"/>
              </a:spcBef>
              <a:spcAft>
                <a:spcPts val="0"/>
              </a:spcAft>
              <a:buNone/>
            </a:pPr>
            <a:r>
              <a:rPr lang="en" sz="1900">
                <a:solidFill>
                  <a:schemeClr val="lt2"/>
                </a:solidFill>
              </a:rPr>
              <a:t>	</a:t>
            </a:r>
            <a:endParaRPr sz="1900">
              <a:solidFill>
                <a:schemeClr val="lt2"/>
              </a:solidFill>
            </a:endParaRPr>
          </a:p>
          <a:p>
            <a:pPr marL="0" lvl="0" indent="0" algn="l" rtl="0">
              <a:lnSpc>
                <a:spcPct val="100000"/>
              </a:lnSpc>
              <a:spcBef>
                <a:spcPts val="0"/>
              </a:spcBef>
              <a:spcAft>
                <a:spcPts val="0"/>
              </a:spcAft>
              <a:buNone/>
            </a:pPr>
            <a:r>
              <a:rPr lang="en" sz="1900"/>
              <a:t>Creating space for difference, anti-assimilationist pedagogy</a:t>
            </a:r>
            <a:endParaRPr sz="1900"/>
          </a:p>
          <a:p>
            <a:pPr marL="0" lvl="0" indent="0" algn="l" rtl="0">
              <a:lnSpc>
                <a:spcPct val="100000"/>
              </a:lnSpc>
              <a:spcBef>
                <a:spcPts val="0"/>
              </a:spcBef>
              <a:spcAft>
                <a:spcPts val="0"/>
              </a:spcAft>
              <a:buNone/>
            </a:pPr>
            <a:endParaRPr sz="1900">
              <a:highlight>
                <a:srgbClr val="FFFF00"/>
              </a:highlight>
            </a:endParaRPr>
          </a:p>
          <a:p>
            <a:pPr marL="0" lvl="0" indent="0" algn="l" rtl="0">
              <a:lnSpc>
                <a:spcPct val="100000"/>
              </a:lnSpc>
              <a:spcBef>
                <a:spcPts val="0"/>
              </a:spcBef>
              <a:spcAft>
                <a:spcPts val="0"/>
              </a:spcAft>
              <a:buNone/>
            </a:pPr>
            <a:endParaRPr sz="2100"/>
          </a:p>
          <a:p>
            <a:pPr marL="0" lvl="0" indent="0" algn="l" rtl="0">
              <a:lnSpc>
                <a:spcPct val="100000"/>
              </a:lnSpc>
              <a:spcBef>
                <a:spcPts val="0"/>
              </a:spcBef>
              <a:spcAft>
                <a:spcPts val="0"/>
              </a:spcAft>
              <a:buNone/>
            </a:pPr>
            <a:r>
              <a:rPr lang="en" sz="2100"/>
              <a:t>	</a:t>
            </a:r>
            <a:endParaRPr sz="2100"/>
          </a:p>
          <a:p>
            <a:pPr marL="0" lvl="0" indent="0" algn="l" rtl="0">
              <a:lnSpc>
                <a:spcPct val="100000"/>
              </a:lnSpc>
              <a:spcBef>
                <a:spcPts val="0"/>
              </a:spcBef>
              <a:spcAft>
                <a:spcPts val="0"/>
              </a:spcAft>
              <a:buNone/>
            </a:pPr>
            <a:endParaRPr sz="2100"/>
          </a:p>
        </p:txBody>
      </p:sp>
      <p:sp>
        <p:nvSpPr>
          <p:cNvPr id="176" name="Google Shape;176;p31"/>
          <p:cNvSpPr txBox="1"/>
          <p:nvPr/>
        </p:nvSpPr>
        <p:spPr>
          <a:xfrm>
            <a:off x="4494700" y="1166475"/>
            <a:ext cx="4182000" cy="37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endParaRPr sz="1600">
              <a:solidFill>
                <a:schemeClr val="dk2"/>
              </a:solidFill>
            </a:endParaRPr>
          </a:p>
          <a:p>
            <a:pPr marL="0" lvl="0" indent="0" algn="l" rtl="0">
              <a:spcBef>
                <a:spcPts val="0"/>
              </a:spcBef>
              <a:spcAft>
                <a:spcPts val="0"/>
              </a:spcAft>
              <a:buNone/>
            </a:pPr>
            <a:r>
              <a:rPr lang="en" sz="1600">
                <a:solidFill>
                  <a:schemeClr val="dk2"/>
                </a:solidFill>
              </a:rPr>
              <a:t>“Difference must be not merely tolerated, but seen as a fund of necessary polarities between which our creativity can spark like a dialectic. Only then does the necessity for interdependency become unthreatening. Only within that interdependency of different strengths, acknowledged and equal, can the power to seek new ways of being in the world generate, as well as the courage and sustenance to act where there are no charters.” (Audre Lorde)</a:t>
            </a:r>
            <a:endParaRPr sz="1600">
              <a:solidFill>
                <a:schemeClr val="dk2"/>
              </a:solidFill>
            </a:endParaRPr>
          </a:p>
        </p:txBody>
      </p:sp>
      <p:sp>
        <p:nvSpPr>
          <p:cNvPr id="177" name="Google Shape;177;p31"/>
          <p:cNvSpPr txBox="1"/>
          <p:nvPr/>
        </p:nvSpPr>
        <p:spPr>
          <a:xfrm>
            <a:off x="4062050" y="4076275"/>
            <a:ext cx="624900" cy="4926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None/>
            </a:pPr>
            <a:r>
              <a:rPr lang="en" sz="1800">
                <a:solidFill>
                  <a:schemeClr val="dk2"/>
                </a:solidFil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2391925"/>
            <a:ext cx="8520600" cy="97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a:t>Decolonizing Service Learning</a:t>
            </a:r>
            <a:endParaRPr sz="4700"/>
          </a:p>
        </p:txBody>
      </p:sp>
      <p:sp>
        <p:nvSpPr>
          <p:cNvPr id="63" name="Google Shape;63;p14"/>
          <p:cNvSpPr txBox="1">
            <a:spLocks noGrp="1"/>
          </p:cNvSpPr>
          <p:nvPr>
            <p:ph type="subTitle" idx="1"/>
          </p:nvPr>
        </p:nvSpPr>
        <p:spPr>
          <a:xfrm>
            <a:off x="311700" y="3672325"/>
            <a:ext cx="3502200" cy="212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Dr. Devonya Havis</a:t>
            </a:r>
            <a:endParaRPr sz="2000"/>
          </a:p>
          <a:p>
            <a:pPr marL="0" lvl="0" indent="0" algn="ctr" rtl="0">
              <a:spcBef>
                <a:spcPts val="0"/>
              </a:spcBef>
              <a:spcAft>
                <a:spcPts val="0"/>
              </a:spcAft>
              <a:buNone/>
            </a:pPr>
            <a:r>
              <a:rPr lang="en" sz="2000"/>
              <a:t>Dr. Melissa Mosko</a:t>
            </a:r>
            <a:endParaRPr sz="2000"/>
          </a:p>
          <a:p>
            <a:pPr marL="0" lvl="0" indent="0" algn="ctr" rtl="0">
              <a:spcBef>
                <a:spcPts val="0"/>
              </a:spcBef>
              <a:spcAft>
                <a:spcPts val="0"/>
              </a:spcAft>
              <a:buNone/>
            </a:pPr>
            <a:endParaRPr sz="1800"/>
          </a:p>
        </p:txBody>
      </p:sp>
      <p:sp>
        <p:nvSpPr>
          <p:cNvPr id="64" name="Google Shape;64;p14"/>
          <p:cNvSpPr txBox="1">
            <a:spLocks noGrp="1"/>
          </p:cNvSpPr>
          <p:nvPr>
            <p:ph type="subTitle" idx="1"/>
          </p:nvPr>
        </p:nvSpPr>
        <p:spPr>
          <a:xfrm>
            <a:off x="4447750" y="3443725"/>
            <a:ext cx="4257000" cy="212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Associate Professors, Philosophy</a:t>
            </a:r>
            <a:endParaRPr sz="2000"/>
          </a:p>
          <a:p>
            <a:pPr marL="0" lvl="0" indent="0" algn="ctr" rtl="0">
              <a:spcBef>
                <a:spcPts val="0"/>
              </a:spcBef>
              <a:spcAft>
                <a:spcPts val="0"/>
              </a:spcAft>
              <a:buNone/>
            </a:pPr>
            <a:r>
              <a:rPr lang="en" sz="2000"/>
              <a:t>Canisius College</a:t>
            </a:r>
            <a:endParaRPr sz="2000"/>
          </a:p>
          <a:p>
            <a:pPr marL="0" lvl="0" indent="0" algn="ctr" rtl="0">
              <a:spcBef>
                <a:spcPts val="0"/>
              </a:spcBef>
              <a:spcAft>
                <a:spcPts val="0"/>
              </a:spcAft>
              <a:buNone/>
            </a:pPr>
            <a:r>
              <a:rPr lang="en" sz="2000"/>
              <a:t>Directors, Immersion East Side Program </a:t>
            </a:r>
            <a:endParaRPr sz="2000"/>
          </a:p>
          <a:p>
            <a:pPr marL="0" lvl="0" indent="0" algn="ctr" rtl="0">
              <a:spcBef>
                <a:spcPts val="0"/>
              </a:spcBef>
              <a:spcAft>
                <a:spcPts val="0"/>
              </a:spcAft>
              <a:buNone/>
            </a:pPr>
            <a:endParaRPr sz="1800"/>
          </a:p>
        </p:txBody>
      </p:sp>
      <p:pic>
        <p:nvPicPr>
          <p:cNvPr id="65" name="Google Shape;65;p14"/>
          <p:cNvPicPr preferRelativeResize="0"/>
          <p:nvPr/>
        </p:nvPicPr>
        <p:blipFill>
          <a:blip r:embed="rId3">
            <a:alphaModFix/>
          </a:blip>
          <a:stretch>
            <a:fillRect/>
          </a:stretch>
        </p:blipFill>
        <p:spPr>
          <a:xfrm>
            <a:off x="1664075" y="168550"/>
            <a:ext cx="5635149" cy="2403201"/>
          </a:xfrm>
          <a:prstGeom prst="rect">
            <a:avLst/>
          </a:prstGeom>
          <a:noFill/>
          <a:ln>
            <a:noFill/>
          </a:ln>
        </p:spPr>
      </p:pic>
      <p:sp>
        <p:nvSpPr>
          <p:cNvPr id="2" name="Action Button: Forward or Next 1">
            <a:hlinkClick r:id="" action="ppaction://customshow?id=0" highlightClick="1"/>
          </p:cNvPr>
          <p:cNvSpPr/>
          <p:nvPr/>
        </p:nvSpPr>
        <p:spPr>
          <a:xfrm>
            <a:off x="8302381" y="4577326"/>
            <a:ext cx="706840" cy="41938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Towards a Decolonial Praxis: Immersion East Side</a:t>
            </a:r>
            <a:endParaRPr/>
          </a:p>
        </p:txBody>
      </p:sp>
      <p:sp>
        <p:nvSpPr>
          <p:cNvPr id="183" name="Google Shape;183;p32"/>
          <p:cNvSpPr txBox="1">
            <a:spLocks noGrp="1"/>
          </p:cNvSpPr>
          <p:nvPr>
            <p:ph type="body" idx="1"/>
          </p:nvPr>
        </p:nvSpPr>
        <p:spPr>
          <a:xfrm>
            <a:off x="311700" y="1152475"/>
            <a:ext cx="8520600" cy="3537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Strategic design as a seminar </a:t>
            </a:r>
            <a:endParaRPr/>
          </a:p>
          <a:p>
            <a:pPr marL="457200" lvl="0" indent="-342900" algn="l" rtl="0">
              <a:spcBef>
                <a:spcPts val="0"/>
              </a:spcBef>
              <a:spcAft>
                <a:spcPts val="0"/>
              </a:spcAft>
              <a:buSzPts val="1800"/>
              <a:buChar char="●"/>
            </a:pPr>
            <a:r>
              <a:rPr lang="en"/>
              <a:t>Rethinking what “service” means and what counts as service</a:t>
            </a:r>
            <a:endParaRPr/>
          </a:p>
          <a:p>
            <a:pPr marL="457200" lvl="0" indent="-342900" algn="l" rtl="0">
              <a:spcBef>
                <a:spcPts val="0"/>
              </a:spcBef>
              <a:spcAft>
                <a:spcPts val="0"/>
              </a:spcAft>
              <a:buSzPts val="1800"/>
              <a:buChar char="●"/>
            </a:pPr>
            <a:r>
              <a:rPr lang="en"/>
              <a:t>Upstream course projects</a:t>
            </a:r>
            <a:endParaRPr/>
          </a:p>
          <a:p>
            <a:pPr marL="457200" lvl="0" indent="-342900" algn="l" rtl="0">
              <a:spcBef>
                <a:spcPts val="0"/>
              </a:spcBef>
              <a:spcAft>
                <a:spcPts val="0"/>
              </a:spcAft>
              <a:buSzPts val="1800"/>
              <a:buChar char="●"/>
            </a:pPr>
            <a:r>
              <a:rPr lang="en"/>
              <a:t>Let narratives emerge from community members, engage community as ‘teachers’</a:t>
            </a:r>
            <a:endParaRPr/>
          </a:p>
          <a:p>
            <a:pPr marL="457200" lvl="0" indent="-342900" algn="l" rtl="0">
              <a:spcBef>
                <a:spcPts val="0"/>
              </a:spcBef>
              <a:spcAft>
                <a:spcPts val="0"/>
              </a:spcAft>
              <a:buSzPts val="1800"/>
              <a:buChar char="●"/>
            </a:pPr>
            <a:r>
              <a:rPr lang="en"/>
              <a:t>Compensating community members, being respectful guests in the community</a:t>
            </a:r>
            <a:endParaRPr/>
          </a:p>
          <a:p>
            <a:pPr marL="457200" lvl="0" indent="-342900" algn="l" rtl="0">
              <a:spcBef>
                <a:spcPts val="0"/>
              </a:spcBef>
              <a:spcAft>
                <a:spcPts val="0"/>
              </a:spcAft>
              <a:buSzPts val="1800"/>
              <a:buChar char="●"/>
            </a:pPr>
            <a:r>
              <a:rPr lang="en"/>
              <a:t>Building a decolonial lexicon, decolonizing language </a:t>
            </a:r>
            <a:endParaRPr/>
          </a:p>
          <a:p>
            <a:pPr marL="457200" lvl="0" indent="-342900" algn="l" rtl="0">
              <a:spcBef>
                <a:spcPts val="0"/>
              </a:spcBef>
              <a:spcAft>
                <a:spcPts val="0"/>
              </a:spcAft>
              <a:buSzPts val="1800"/>
              <a:buChar char="●"/>
            </a:pPr>
            <a:r>
              <a:rPr lang="en"/>
              <a:t>Constant reflection (academic and emotional) for students and faculty </a:t>
            </a:r>
            <a:endParaRPr/>
          </a:p>
          <a:p>
            <a:pPr marL="457200" lvl="0" indent="-342900" algn="l" rtl="0">
              <a:spcBef>
                <a:spcPts val="0"/>
              </a:spcBef>
              <a:spcAft>
                <a:spcPts val="0"/>
              </a:spcAft>
              <a:buSzPts val="1800"/>
              <a:buChar char="●"/>
            </a:pPr>
            <a:r>
              <a:rPr lang="en"/>
              <a:t>Intellectual humility: decolonizing work is an ongoing process, is an aspirational goal</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t>Institutional Commitments </a:t>
            </a:r>
            <a:endParaRPr/>
          </a:p>
        </p:txBody>
      </p:sp>
      <p:sp>
        <p:nvSpPr>
          <p:cNvPr id="189" name="Google Shape;189;p33"/>
          <p:cNvSpPr txBox="1">
            <a:spLocks noGrp="1"/>
          </p:cNvSpPr>
          <p:nvPr>
            <p:ph type="body" idx="1"/>
          </p:nvPr>
        </p:nvSpPr>
        <p:spPr>
          <a:xfrm>
            <a:off x="311700" y="1152475"/>
            <a:ext cx="22722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Time</a:t>
            </a:r>
            <a:endParaRPr b="1"/>
          </a:p>
          <a:p>
            <a:pPr marL="0" lvl="0" indent="0" algn="l" rtl="0">
              <a:spcBef>
                <a:spcPts val="1600"/>
              </a:spcBef>
              <a:spcAft>
                <a:spcPts val="0"/>
              </a:spcAft>
              <a:buNone/>
            </a:pPr>
            <a:r>
              <a:rPr lang="en" sz="1600"/>
              <a:t>To build and maintain community relationships</a:t>
            </a:r>
            <a:endParaRPr sz="1600"/>
          </a:p>
          <a:p>
            <a:pPr marL="0" lvl="0" indent="0" algn="l" rtl="0">
              <a:spcBef>
                <a:spcPts val="1600"/>
              </a:spcBef>
              <a:spcAft>
                <a:spcPts val="0"/>
              </a:spcAft>
              <a:buNone/>
            </a:pPr>
            <a:r>
              <a:rPr lang="en" sz="1600"/>
              <a:t>To develop courses and programs for authentic decolonial service learning</a:t>
            </a:r>
            <a:endParaRPr sz="16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90" name="Google Shape;190;p33"/>
          <p:cNvSpPr txBox="1"/>
          <p:nvPr/>
        </p:nvSpPr>
        <p:spPr>
          <a:xfrm>
            <a:off x="2583900" y="1166475"/>
            <a:ext cx="27039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2"/>
                </a:solidFill>
              </a:rPr>
              <a:t>Money</a:t>
            </a:r>
            <a:r>
              <a:rPr lang="en" sz="1800">
                <a:solidFill>
                  <a:schemeClr val="dk2"/>
                </a:solidFill>
              </a:rPr>
              <a:t> </a:t>
            </a:r>
            <a:endParaRPr sz="1800">
              <a:solidFill>
                <a:schemeClr val="dk2"/>
              </a:solidFill>
            </a:endParaRPr>
          </a:p>
          <a:p>
            <a:pPr marL="0" lvl="0" indent="0" algn="l" rtl="0">
              <a:lnSpc>
                <a:spcPct val="115000"/>
              </a:lnSpc>
              <a:spcBef>
                <a:spcPts val="1600"/>
              </a:spcBef>
              <a:spcAft>
                <a:spcPts val="0"/>
              </a:spcAft>
              <a:buNone/>
            </a:pPr>
            <a:r>
              <a:rPr lang="en" sz="1600">
                <a:solidFill>
                  <a:schemeClr val="dk2"/>
                </a:solidFill>
              </a:rPr>
              <a:t>Investment in faculty </a:t>
            </a:r>
            <a:endParaRPr sz="1600">
              <a:solidFill>
                <a:schemeClr val="dk2"/>
              </a:solidFill>
            </a:endParaRPr>
          </a:p>
          <a:p>
            <a:pPr marL="0" lvl="0" indent="0" algn="l" rtl="0">
              <a:lnSpc>
                <a:spcPct val="115000"/>
              </a:lnSpc>
              <a:spcBef>
                <a:spcPts val="1600"/>
              </a:spcBef>
              <a:spcAft>
                <a:spcPts val="1600"/>
              </a:spcAft>
              <a:buNone/>
            </a:pPr>
            <a:r>
              <a:rPr lang="en" sz="1600">
                <a:solidFill>
                  <a:schemeClr val="dk2"/>
                </a:solidFill>
              </a:rPr>
              <a:t>Investment in community and people who are now part of their “faculty”</a:t>
            </a:r>
            <a:endParaRPr sz="1200"/>
          </a:p>
        </p:txBody>
      </p:sp>
      <p:sp>
        <p:nvSpPr>
          <p:cNvPr id="191" name="Google Shape;191;p33"/>
          <p:cNvSpPr txBox="1"/>
          <p:nvPr/>
        </p:nvSpPr>
        <p:spPr>
          <a:xfrm>
            <a:off x="5287800" y="1152475"/>
            <a:ext cx="35445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dk2"/>
                </a:solidFill>
              </a:rPr>
              <a:t>Willingness to Change</a:t>
            </a:r>
            <a:r>
              <a:rPr lang="en" sz="1800">
                <a:solidFill>
                  <a:schemeClr val="dk2"/>
                </a:solidFill>
              </a:rPr>
              <a:t> </a:t>
            </a:r>
            <a:endParaRPr sz="1800">
              <a:solidFill>
                <a:schemeClr val="dk2"/>
              </a:solidFill>
            </a:endParaRPr>
          </a:p>
          <a:p>
            <a:pPr marL="0" lvl="0" indent="0" algn="l" rtl="0">
              <a:lnSpc>
                <a:spcPct val="115000"/>
              </a:lnSpc>
              <a:spcBef>
                <a:spcPts val="1600"/>
              </a:spcBef>
              <a:spcAft>
                <a:spcPts val="0"/>
              </a:spcAft>
              <a:buNone/>
            </a:pPr>
            <a:r>
              <a:rPr lang="en" sz="1600">
                <a:solidFill>
                  <a:schemeClr val="dk2"/>
                </a:solidFill>
              </a:rPr>
              <a:t>Decolonial Service Learning will challenge narratives and identities </a:t>
            </a:r>
            <a:endParaRPr sz="1600">
              <a:solidFill>
                <a:schemeClr val="dk2"/>
              </a:solidFill>
            </a:endParaRPr>
          </a:p>
          <a:p>
            <a:pPr marL="0" lvl="0" indent="0" algn="l" rtl="0">
              <a:lnSpc>
                <a:spcPct val="115000"/>
              </a:lnSpc>
              <a:spcBef>
                <a:spcPts val="1600"/>
              </a:spcBef>
              <a:spcAft>
                <a:spcPts val="0"/>
              </a:spcAft>
              <a:buNone/>
            </a:pPr>
            <a:r>
              <a:rPr lang="en" sz="1600">
                <a:solidFill>
                  <a:schemeClr val="dk2"/>
                </a:solidFill>
              </a:rPr>
              <a:t>Decolonial Service Learning will force students, faculty, and institutions to engage in decolonial self re-construction</a:t>
            </a:r>
            <a:endParaRPr sz="1600">
              <a:solidFill>
                <a:schemeClr val="dk2"/>
              </a:solidFill>
            </a:endParaRPr>
          </a:p>
          <a:p>
            <a:pPr marL="0" lvl="0" indent="0" algn="l" rtl="0">
              <a:lnSpc>
                <a:spcPct val="115000"/>
              </a:lnSpc>
              <a:spcBef>
                <a:spcPts val="1600"/>
              </a:spcBef>
              <a:spcAft>
                <a:spcPts val="0"/>
              </a:spcAft>
              <a:buNone/>
            </a:pPr>
            <a:r>
              <a:rPr lang="en" sz="1600">
                <a:solidFill>
                  <a:schemeClr val="dk2"/>
                </a:solidFill>
              </a:rPr>
              <a:t>Decolonial Service Learning will not be measured by standard academic metrics </a:t>
            </a:r>
            <a:endParaRPr sz="1600">
              <a:solidFill>
                <a:schemeClr val="dk2"/>
              </a:solidFill>
            </a:endParaRPr>
          </a:p>
          <a:p>
            <a:pPr marL="0" lvl="0" indent="0" algn="l" rtl="0">
              <a:lnSpc>
                <a:spcPct val="115000"/>
              </a:lnSpc>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idx="4294967295"/>
          </p:nvPr>
        </p:nvSpPr>
        <p:spPr>
          <a:xfrm>
            <a:off x="773700" y="615625"/>
            <a:ext cx="7596600" cy="2346000"/>
          </a:xfrm>
          <a:prstGeom prst="rect">
            <a:avLst/>
          </a:prstGeom>
        </p:spPr>
        <p:txBody>
          <a:bodyPr spcFirstLastPara="1" wrap="square" lIns="91425" tIns="91425" rIns="91425" bIns="91425" anchor="ctr" anchorCtr="0">
            <a:noAutofit/>
          </a:bodyPr>
          <a:lstStyle/>
          <a:p>
            <a:pPr marL="0" lvl="0" indent="0" algn="l" rtl="0">
              <a:lnSpc>
                <a:spcPct val="115000"/>
              </a:lnSpc>
              <a:spcBef>
                <a:spcPts val="1000"/>
              </a:spcBef>
              <a:spcAft>
                <a:spcPts val="1000"/>
              </a:spcAft>
              <a:buNone/>
            </a:pPr>
            <a:r>
              <a:rPr lang="en" sz="1900"/>
              <a:t>Without a rigorous and consistent evaluation of what kind of a future we wish to create, and a scrupulous examination of the expressions of power we choose to incorporate into all our relationships including our most private ones we are not progressing, but merely recasting our own characters in the same old weary drama.</a:t>
            </a:r>
            <a:endParaRPr sz="3600">
              <a:solidFill>
                <a:schemeClr val="lt2"/>
              </a:solidFill>
            </a:endParaRPr>
          </a:p>
        </p:txBody>
      </p:sp>
      <p:cxnSp>
        <p:nvCxnSpPr>
          <p:cNvPr id="197" name="Google Shape;197;p34"/>
          <p:cNvCxnSpPr/>
          <p:nvPr/>
        </p:nvCxnSpPr>
        <p:spPr>
          <a:xfrm>
            <a:off x="4295550" y="2845800"/>
            <a:ext cx="552900" cy="0"/>
          </a:xfrm>
          <a:prstGeom prst="straightConnector1">
            <a:avLst/>
          </a:prstGeom>
          <a:noFill/>
          <a:ln w="28575" cap="flat" cmpd="sng">
            <a:solidFill>
              <a:schemeClr val="dk1"/>
            </a:solidFill>
            <a:prstDash val="solid"/>
            <a:round/>
            <a:headEnd type="none" w="sm" len="sm"/>
            <a:tailEnd type="none" w="sm" len="sm"/>
          </a:ln>
        </p:spPr>
      </p:cxnSp>
      <p:sp>
        <p:nvSpPr>
          <p:cNvPr id="198" name="Google Shape;198;p34"/>
          <p:cNvSpPr txBox="1">
            <a:spLocks noGrp="1"/>
          </p:cNvSpPr>
          <p:nvPr>
            <p:ph type="body" idx="4294967295"/>
          </p:nvPr>
        </p:nvSpPr>
        <p:spPr>
          <a:xfrm>
            <a:off x="773700" y="2961650"/>
            <a:ext cx="7596600" cy="518400"/>
          </a:xfrm>
          <a:prstGeom prst="rect">
            <a:avLst/>
          </a:prstGeom>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1800"/>
              <a:buChar char="-"/>
            </a:pPr>
            <a:r>
              <a:rPr lang="en"/>
              <a:t>Audre Lorde, A Burst of Light: Essays, pg. 11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2120800" y="401900"/>
            <a:ext cx="6227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Questions and Comments?</a:t>
            </a:r>
            <a:endParaRPr sz="3000"/>
          </a:p>
        </p:txBody>
      </p:sp>
      <p:sp>
        <p:nvSpPr>
          <p:cNvPr id="204" name="Google Shape;204;p35"/>
          <p:cNvSpPr txBox="1">
            <a:spLocks noGrp="1"/>
          </p:cNvSpPr>
          <p:nvPr>
            <p:ph type="body" idx="1"/>
          </p:nvPr>
        </p:nvSpPr>
        <p:spPr>
          <a:xfrm>
            <a:off x="6030550" y="2360750"/>
            <a:ext cx="2823900" cy="26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Contact us:</a:t>
            </a:r>
            <a:endParaRPr sz="1400"/>
          </a:p>
          <a:p>
            <a:pPr marL="0" lvl="0" indent="0" algn="l" rtl="0">
              <a:spcBef>
                <a:spcPts val="1600"/>
              </a:spcBef>
              <a:spcAft>
                <a:spcPts val="0"/>
              </a:spcAft>
              <a:buNone/>
            </a:pPr>
            <a:r>
              <a:rPr lang="en" sz="1400"/>
              <a:t>melissa.mosko@gmail.com</a:t>
            </a:r>
            <a:endParaRPr sz="1400"/>
          </a:p>
          <a:p>
            <a:pPr marL="0" lvl="0" indent="0" algn="l" rtl="0">
              <a:spcBef>
                <a:spcPts val="0"/>
              </a:spcBef>
              <a:spcAft>
                <a:spcPts val="0"/>
              </a:spcAft>
              <a:buNone/>
            </a:pPr>
            <a:r>
              <a:rPr lang="en" sz="1400"/>
              <a:t>dnhavis@gmail.com</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Find Immersion East Side on Facebook and Instagram, we promise to update more regularly if you do!</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 </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10" name="Google Shape;210;p36"/>
          <p:cNvSpPr txBox="1">
            <a:spLocks noGrp="1"/>
          </p:cNvSpPr>
          <p:nvPr>
            <p:ph type="body" idx="1"/>
          </p:nvPr>
        </p:nvSpPr>
        <p:spPr>
          <a:xfrm>
            <a:off x="311700" y="1152475"/>
            <a:ext cx="8520600" cy="370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a:t>Kristi Dotson, “On the way to decolonization in a settler colony: Re-introducing Black feminist identity politics,” in </a:t>
            </a:r>
            <a:r>
              <a:rPr lang="en" sz="1100" i="1"/>
              <a:t>AlterNative</a:t>
            </a:r>
            <a:r>
              <a:rPr lang="en" sz="1100"/>
              <a:t>, 2013.</a:t>
            </a:r>
            <a:endParaRPr sz="1100"/>
          </a:p>
          <a:p>
            <a:pPr marL="0" lvl="0" indent="0" algn="l" rtl="0">
              <a:lnSpc>
                <a:spcPct val="100000"/>
              </a:lnSpc>
              <a:spcBef>
                <a:spcPts val="1600"/>
              </a:spcBef>
              <a:spcAft>
                <a:spcPts val="0"/>
              </a:spcAft>
              <a:buNone/>
            </a:pPr>
            <a:r>
              <a:rPr lang="en" sz="1100"/>
              <a:t>Paulo Freire, </a:t>
            </a:r>
            <a:r>
              <a:rPr lang="en" sz="1100" i="1"/>
              <a:t>The Politics of Education</a:t>
            </a:r>
            <a:r>
              <a:rPr lang="en" sz="1100"/>
              <a:t>, 1985. </a:t>
            </a:r>
            <a:endParaRPr sz="1100"/>
          </a:p>
          <a:p>
            <a:pPr marL="0" lvl="0" indent="0" algn="l" rtl="0">
              <a:lnSpc>
                <a:spcPct val="100000"/>
              </a:lnSpc>
              <a:spcBef>
                <a:spcPts val="1600"/>
              </a:spcBef>
              <a:spcAft>
                <a:spcPts val="0"/>
              </a:spcAft>
              <a:buNone/>
            </a:pPr>
            <a:r>
              <a:rPr lang="en" sz="1100"/>
              <a:t>Audre Lorde, </a:t>
            </a:r>
            <a:r>
              <a:rPr lang="en" sz="1100" i="1"/>
              <a:t>A Burst Of Light: Essays</a:t>
            </a:r>
            <a:r>
              <a:rPr lang="en" sz="1100"/>
              <a:t>, 1988. </a:t>
            </a:r>
            <a:endParaRPr sz="1100"/>
          </a:p>
          <a:p>
            <a:pPr marL="0" lvl="0" indent="0" algn="l" rtl="0">
              <a:lnSpc>
                <a:spcPct val="100000"/>
              </a:lnSpc>
              <a:spcBef>
                <a:spcPts val="1600"/>
              </a:spcBef>
              <a:spcAft>
                <a:spcPts val="0"/>
              </a:spcAft>
              <a:buNone/>
            </a:pPr>
            <a:r>
              <a:rPr lang="en" sz="1100"/>
              <a:t>Audre Lorde, “The Master’s Tools Will Never Dismantle the Master’s House” in </a:t>
            </a:r>
            <a:r>
              <a:rPr lang="en" sz="1100" i="1"/>
              <a:t>Sister Outsider: Essays and Speeches</a:t>
            </a:r>
            <a:r>
              <a:rPr lang="en" sz="1100"/>
              <a:t>, 1984. </a:t>
            </a:r>
            <a:endParaRPr sz="1100"/>
          </a:p>
          <a:p>
            <a:pPr marL="0" lvl="0" indent="0" algn="l" rtl="0">
              <a:lnSpc>
                <a:spcPct val="100000"/>
              </a:lnSpc>
              <a:spcBef>
                <a:spcPts val="1600"/>
              </a:spcBef>
              <a:spcAft>
                <a:spcPts val="0"/>
              </a:spcAft>
              <a:buClr>
                <a:schemeClr val="dk1"/>
              </a:buClr>
              <a:buSzPts val="1100"/>
              <a:buFont typeface="Arial"/>
              <a:buNone/>
            </a:pPr>
            <a:r>
              <a:rPr lang="en" sz="1100"/>
              <a:t>Maria Lugones, “Playfulness, ‘World’-Travelling, and Loving Perception,” in </a:t>
            </a:r>
            <a:r>
              <a:rPr lang="en" sz="1100" i="1"/>
              <a:t>Hypatia</a:t>
            </a:r>
            <a:r>
              <a:rPr lang="en" sz="1100"/>
              <a:t>, 1987. </a:t>
            </a:r>
            <a:endParaRPr sz="1100"/>
          </a:p>
          <a:p>
            <a:pPr marL="0" lvl="0" indent="0" algn="l" rtl="0">
              <a:lnSpc>
                <a:spcPct val="100000"/>
              </a:lnSpc>
              <a:spcBef>
                <a:spcPts val="1600"/>
              </a:spcBef>
              <a:spcAft>
                <a:spcPts val="0"/>
              </a:spcAft>
              <a:buClr>
                <a:schemeClr val="dk1"/>
              </a:buClr>
              <a:buSzPts val="1100"/>
              <a:buFont typeface="Arial"/>
              <a:buNone/>
            </a:pPr>
            <a:r>
              <a:rPr lang="en" sz="1100"/>
              <a:t>Andrea Pitts, “Decolonial Praxis and Epistemic Injustice” in </a:t>
            </a:r>
            <a:r>
              <a:rPr lang="en" sz="1100" i="1"/>
              <a:t>The Routledge Handbook of Epistemic Injustice</a:t>
            </a:r>
            <a:r>
              <a:rPr lang="en" sz="1100"/>
              <a:t>, 2017. </a:t>
            </a:r>
            <a:endParaRPr sz="1100"/>
          </a:p>
          <a:p>
            <a:pPr marL="0" lvl="0" indent="0" algn="l" rtl="0">
              <a:lnSpc>
                <a:spcPct val="100000"/>
              </a:lnSpc>
              <a:spcBef>
                <a:spcPts val="1600"/>
              </a:spcBef>
              <a:spcAft>
                <a:spcPts val="0"/>
              </a:spcAft>
              <a:buNone/>
            </a:pPr>
            <a:r>
              <a:rPr lang="en" sz="1100"/>
              <a:t>Anibal Quijano, “Coloniality and Modernity/Rationality”, in </a:t>
            </a:r>
            <a:r>
              <a:rPr lang="en" sz="1100" i="1"/>
              <a:t>Cultural Studies</a:t>
            </a:r>
            <a:r>
              <a:rPr lang="en" sz="1100"/>
              <a:t>, 2007.  </a:t>
            </a:r>
            <a:endParaRPr sz="1100"/>
          </a:p>
          <a:p>
            <a:pPr marL="0" lvl="0" indent="0" algn="l" rtl="0">
              <a:lnSpc>
                <a:spcPct val="100000"/>
              </a:lnSpc>
              <a:spcBef>
                <a:spcPts val="1600"/>
              </a:spcBef>
              <a:spcAft>
                <a:spcPts val="0"/>
              </a:spcAft>
              <a:buNone/>
            </a:pPr>
            <a:r>
              <a:rPr lang="en" sz="1100"/>
              <a:t>Kyle Whyte, “White Allies, Let’s be Honest about Decolonization,” in </a:t>
            </a:r>
            <a:r>
              <a:rPr lang="en" sz="1100" i="1"/>
              <a:t>Yes!</a:t>
            </a:r>
            <a:r>
              <a:rPr lang="en" sz="1100"/>
              <a:t> </a:t>
            </a:r>
            <a:r>
              <a:rPr lang="en" sz="1100" i="1"/>
              <a:t>Magazine</a:t>
            </a:r>
            <a:r>
              <a:rPr lang="en" sz="1100"/>
              <a:t>, 2018. </a:t>
            </a:r>
            <a:endParaRPr sz="1100"/>
          </a:p>
          <a:p>
            <a:pPr marL="0" lvl="0" indent="0" algn="l" rtl="0">
              <a:lnSpc>
                <a:spcPct val="100000"/>
              </a:lnSpc>
              <a:spcBef>
                <a:spcPts val="1600"/>
              </a:spcBef>
              <a:spcAft>
                <a:spcPts val="0"/>
              </a:spcAft>
              <a:buNone/>
            </a:pPr>
            <a:r>
              <a:rPr lang="en" sz="1100"/>
              <a:t>Kyle Whyte, “Too late for indigenous climate justice: Ecological and relational tipping points,” in </a:t>
            </a:r>
            <a:r>
              <a:rPr lang="en" sz="1100" i="1"/>
              <a:t>WIREs Climate Change</a:t>
            </a:r>
            <a:r>
              <a:rPr lang="en" sz="1100"/>
              <a:t>, 2019.  </a:t>
            </a:r>
            <a:r>
              <a:rPr lang="en" sz="1300"/>
              <a:t> </a:t>
            </a:r>
            <a:endParaRPr sz="1300"/>
          </a:p>
          <a:p>
            <a:pPr marL="0" lvl="0" indent="0" algn="l" rtl="0">
              <a:lnSpc>
                <a:spcPct val="100000"/>
              </a:lnSpc>
              <a:spcBef>
                <a:spcPts val="1600"/>
              </a:spcBef>
              <a:spcAft>
                <a:spcPts val="0"/>
              </a:spcAft>
              <a:buClr>
                <a:schemeClr val="dk1"/>
              </a:buClr>
              <a:buSzPts val="1100"/>
              <a:buFont typeface="Arial"/>
              <a:buNone/>
            </a:pPr>
            <a:endParaRPr sz="1300"/>
          </a:p>
          <a:p>
            <a:pPr marL="0" lvl="0" indent="0" algn="l" rtl="0">
              <a:spcBef>
                <a:spcPts val="1600"/>
              </a:spcBef>
              <a:spcAft>
                <a:spcPts val="1600"/>
              </a:spcAft>
              <a:buNone/>
            </a:pP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6600"/>
            <a:ext cx="8520600" cy="3806100"/>
          </a:xfrm>
          <a:prstGeom prst="rect">
            <a:avLst/>
          </a:prstGeom>
        </p:spPr>
        <p:txBody>
          <a:bodyPr spcFirstLastPara="1" wrap="square" lIns="91425" tIns="91425" rIns="91425" bIns="91425" anchor="ctr" anchorCtr="0">
            <a:noAutofit/>
          </a:bodyPr>
          <a:lstStyle/>
          <a:p>
            <a:pPr marL="0" lvl="0" indent="0" algn="ctr" rtl="0">
              <a:lnSpc>
                <a:spcPct val="150000"/>
              </a:lnSpc>
              <a:spcBef>
                <a:spcPts val="1000"/>
              </a:spcBef>
              <a:spcAft>
                <a:spcPts val="0"/>
              </a:spcAft>
              <a:buClr>
                <a:schemeClr val="dk1"/>
              </a:buClr>
              <a:buSzPts val="1100"/>
              <a:buFont typeface="Arial"/>
              <a:buNone/>
            </a:pPr>
            <a:r>
              <a:rPr lang="en" sz="2100" b="1" u="sng"/>
              <a:t>Territorial Acknowledgement</a:t>
            </a:r>
            <a:endParaRPr sz="2100" b="1" u="sng"/>
          </a:p>
          <a:p>
            <a:pPr marL="0" lvl="0" indent="0" algn="l" rtl="0">
              <a:lnSpc>
                <a:spcPct val="115000"/>
              </a:lnSpc>
              <a:spcBef>
                <a:spcPts val="1000"/>
              </a:spcBef>
              <a:spcAft>
                <a:spcPts val="0"/>
              </a:spcAft>
              <a:buClr>
                <a:schemeClr val="dk1"/>
              </a:buClr>
              <a:buSzPts val="1100"/>
              <a:buFont typeface="Arial"/>
              <a:buNone/>
            </a:pPr>
            <a:r>
              <a:rPr lang="en" sz="2100"/>
              <a:t>In keeping with regional protocol, we acknowledge the traditional territory of the Haudenosaunee and honor the sovereignty of the Six Nations–the Mohawk, Cayuga, Onondaga, Oneida, Seneca and Tuscarora–and their land where we are situated, where we live, and where this workshop is taking place. In this acknowledgement, our intention is to demonstrate respect for the treaties that were made on these territories and to mourn the harms – some ongoing -- of the distant and recent past.</a:t>
            </a:r>
            <a:endParaRPr sz="2100"/>
          </a:p>
          <a:p>
            <a:pPr marL="0" lvl="0" indent="0" algn="ctr" rtl="0">
              <a:spcBef>
                <a:spcPts val="1000"/>
              </a:spcBef>
              <a:spcAft>
                <a:spcPts val="0"/>
              </a:spcAft>
              <a:buNone/>
            </a:pP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 </a:t>
            </a:r>
            <a:endParaRPr/>
          </a:p>
          <a:p>
            <a:pPr marL="0" lvl="0" indent="0" algn="ctr" rtl="0">
              <a:spcBef>
                <a:spcPts val="0"/>
              </a:spcBef>
              <a:spcAft>
                <a:spcPts val="0"/>
              </a:spcAft>
              <a:buNone/>
            </a:pPr>
            <a:r>
              <a:rPr lang="en"/>
              <a:t>What Brings Us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 Service Learning?</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t>Questions Open to All: </a:t>
            </a:r>
            <a:endParaRPr sz="2200"/>
          </a:p>
          <a:p>
            <a:pPr marL="457200" lvl="0" indent="-368300" algn="l" rtl="0">
              <a:lnSpc>
                <a:spcPct val="100000"/>
              </a:lnSpc>
              <a:spcBef>
                <a:spcPts val="1600"/>
              </a:spcBef>
              <a:spcAft>
                <a:spcPts val="0"/>
              </a:spcAft>
              <a:buSzPts val="2200"/>
              <a:buAutoNum type="arabicPeriod"/>
            </a:pPr>
            <a:r>
              <a:rPr lang="en" sz="2200"/>
              <a:t>Why do we do Service Learning?</a:t>
            </a:r>
            <a:endParaRPr sz="2200"/>
          </a:p>
          <a:p>
            <a:pPr marL="0" lvl="0" indent="0" algn="l" rtl="0">
              <a:lnSpc>
                <a:spcPct val="100000"/>
              </a:lnSpc>
              <a:spcBef>
                <a:spcPts val="1600"/>
              </a:spcBef>
              <a:spcAft>
                <a:spcPts val="0"/>
              </a:spcAft>
              <a:buNone/>
            </a:pPr>
            <a:endParaRPr sz="2200"/>
          </a:p>
          <a:p>
            <a:pPr marL="457200" lvl="0" indent="-368300" algn="l" rtl="0">
              <a:lnSpc>
                <a:spcPct val="100000"/>
              </a:lnSpc>
              <a:spcBef>
                <a:spcPts val="0"/>
              </a:spcBef>
              <a:spcAft>
                <a:spcPts val="0"/>
              </a:spcAft>
              <a:buSzPts val="2200"/>
              <a:buAutoNum type="arabicPeriod"/>
            </a:pPr>
            <a:r>
              <a:rPr lang="en" sz="2200"/>
              <a:t>What do we want students to take away from Service Learning?</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AutoNum type="arabicPeriod"/>
            </a:pPr>
            <a:r>
              <a:rPr lang="en" sz="2200"/>
              <a:t>What struggles do we face meeting these goals?</a:t>
            </a:r>
            <a:endParaRPr sz="2200"/>
          </a:p>
          <a:p>
            <a:pPr marL="0" lvl="0" indent="0" algn="l" rtl="0">
              <a:lnSpc>
                <a:spcPct val="100000"/>
              </a:lnSpc>
              <a:spcBef>
                <a:spcPts val="1600"/>
              </a:spcBef>
              <a:spcAft>
                <a:spcPts val="0"/>
              </a:spcAft>
              <a:buNone/>
            </a:pPr>
            <a:endParaRPr sz="2200"/>
          </a:p>
          <a:p>
            <a:pPr marL="457200" lvl="0" indent="0" algn="l" rtl="0">
              <a:lnSpc>
                <a:spcPct val="150000"/>
              </a:lnSpc>
              <a:spcBef>
                <a:spcPts val="1600"/>
              </a:spcBef>
              <a:spcAft>
                <a:spcPts val="1600"/>
              </a:spcAft>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Common Criticisms of Service Learning</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AutoNum type="arabicPeriod"/>
            </a:pPr>
            <a:r>
              <a:rPr lang="en" sz="2100"/>
              <a:t>Poverty Voyeurism &amp; Exploitation</a:t>
            </a:r>
            <a:endParaRPr sz="2100"/>
          </a:p>
          <a:p>
            <a:pPr marL="457200" lvl="0" indent="-361950" algn="l" rtl="0">
              <a:spcBef>
                <a:spcPts val="0"/>
              </a:spcBef>
              <a:spcAft>
                <a:spcPts val="0"/>
              </a:spcAft>
              <a:buSzPts val="2100"/>
              <a:buAutoNum type="arabicPeriod"/>
            </a:pPr>
            <a:r>
              <a:rPr lang="en" sz="2100"/>
              <a:t>White Saviorism &amp; Paternalism </a:t>
            </a:r>
            <a:endParaRPr sz="2100"/>
          </a:p>
          <a:p>
            <a:pPr marL="457200" lvl="0" indent="-361950" algn="l" rtl="0">
              <a:spcBef>
                <a:spcPts val="0"/>
              </a:spcBef>
              <a:spcAft>
                <a:spcPts val="0"/>
              </a:spcAft>
              <a:buSzPts val="2100"/>
              <a:buAutoNum type="arabicPeriod"/>
            </a:pPr>
            <a:r>
              <a:rPr lang="en" sz="2100"/>
              <a:t>Centers student experience over community wisdoms</a:t>
            </a:r>
            <a:endParaRPr sz="2100"/>
          </a:p>
          <a:p>
            <a:pPr marL="457200" lvl="0" indent="-361950" algn="l" rtl="0">
              <a:spcBef>
                <a:spcPts val="0"/>
              </a:spcBef>
              <a:spcAft>
                <a:spcPts val="0"/>
              </a:spcAft>
              <a:buSzPts val="2100"/>
              <a:buAutoNum type="arabicPeriod"/>
            </a:pPr>
            <a:r>
              <a:rPr lang="en" sz="2100"/>
              <a:t>Lack of intellectual, academic rigor </a:t>
            </a:r>
            <a:endParaRPr sz="2100"/>
          </a:p>
          <a:p>
            <a:pPr marL="457200" lvl="0" indent="-361950" algn="l" rtl="0">
              <a:spcBef>
                <a:spcPts val="0"/>
              </a:spcBef>
              <a:spcAft>
                <a:spcPts val="0"/>
              </a:spcAft>
              <a:buSzPts val="2100"/>
              <a:buAutoNum type="arabicPeriod"/>
            </a:pPr>
            <a:r>
              <a:rPr lang="en" sz="2100"/>
              <a:t>Methodological Confusion: is it a pedagogy or is it a text? </a:t>
            </a:r>
            <a:endParaRPr sz="2100"/>
          </a:p>
          <a:p>
            <a:pPr marL="1371600" lvl="0" indent="0" algn="l" rtl="0">
              <a:spcBef>
                <a:spcPts val="0"/>
              </a:spcBef>
              <a:spcAft>
                <a:spcPts val="0"/>
              </a:spcAft>
              <a:buNone/>
            </a:pPr>
            <a:endParaRPr sz="2100"/>
          </a:p>
          <a:p>
            <a:pPr marL="457200" lvl="0" indent="-361950" algn="l" rtl="0">
              <a:spcBef>
                <a:spcPts val="0"/>
              </a:spcBef>
              <a:spcAft>
                <a:spcPts val="0"/>
              </a:spcAft>
              <a:buSzPts val="2100"/>
              <a:buAutoNum type="arabicPeriod"/>
            </a:pPr>
            <a:r>
              <a:rPr lang="en" sz="2100"/>
              <a:t>Our own experiences with Service Learning</a:t>
            </a:r>
            <a:endParaRPr sz="2100"/>
          </a:p>
          <a:p>
            <a:pPr marL="0" lvl="0" indent="0" algn="l" rtl="0">
              <a:spcBef>
                <a:spcPts val="0"/>
              </a:spcBef>
              <a:spcAft>
                <a:spcPts val="1600"/>
              </a:spcAft>
              <a:buNone/>
            </a:pPr>
            <a:endParaRPr/>
          </a:p>
        </p:txBody>
      </p:sp>
      <p:cxnSp>
        <p:nvCxnSpPr>
          <p:cNvPr id="88" name="Google Shape;88;p18"/>
          <p:cNvCxnSpPr/>
          <p:nvPr/>
        </p:nvCxnSpPr>
        <p:spPr>
          <a:xfrm rot="10800000" flipH="1">
            <a:off x="1089975" y="3313725"/>
            <a:ext cx="6738600" cy="4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Service Learning as Colonialism </a:t>
            </a: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Anibal Quijano, “coloniality of power” : </a:t>
            </a:r>
            <a:endParaRPr/>
          </a:p>
          <a:p>
            <a:pPr marL="0" lvl="0" indent="0" algn="l" rtl="0">
              <a:spcBef>
                <a:spcPts val="1600"/>
              </a:spcBef>
              <a:spcAft>
                <a:spcPts val="0"/>
              </a:spcAft>
              <a:buNone/>
            </a:pPr>
            <a:r>
              <a:rPr lang="en" sz="1300"/>
              <a:t>[The] specific colonial structure of power produced the specific social discriminations which later were codified as ‘racial,’ ‘ethnic’, ‘anthropological’ or ‘national’, according to the times, agents, and populations involved. These intersubjective constructions, product of Eurocentered colonial domination were even assumed to be ‘objective’, scientific’, categories, then of a historical significance. That is, as natural phenomena, not referring to the history of power. This power structure was, and still is, the framework within which... the other social relations of classes or estates [operate].  (“Coloniality and Modernity/Rationality”, in </a:t>
            </a:r>
            <a:r>
              <a:rPr lang="en" sz="1300" i="1"/>
              <a:t>Cultural Studies</a:t>
            </a:r>
            <a:r>
              <a:rPr lang="en" sz="1300"/>
              <a:t>, 2007)</a:t>
            </a:r>
            <a:br>
              <a:rPr lang="en" sz="1300"/>
            </a:br>
            <a:endParaRPr sz="1300"/>
          </a:p>
          <a:p>
            <a:pPr marL="457200" lvl="0" indent="-311150" algn="l" rtl="0">
              <a:spcBef>
                <a:spcPts val="1600"/>
              </a:spcBef>
              <a:spcAft>
                <a:spcPts val="0"/>
              </a:spcAft>
              <a:buSzPts val="1300"/>
              <a:buChar char="●"/>
            </a:pPr>
            <a:r>
              <a:rPr lang="en" sz="1300"/>
              <a:t>Social and economic structures of power and control that constitute modern, liberal societies beyond formal colonialism, i.e. white supremacy as different than white privilege </a:t>
            </a:r>
            <a:endParaRPr sz="1300"/>
          </a:p>
          <a:p>
            <a:pPr marL="457200" lvl="0" indent="-311150" algn="l" rtl="0">
              <a:spcBef>
                <a:spcPts val="0"/>
              </a:spcBef>
              <a:spcAft>
                <a:spcPts val="0"/>
              </a:spcAft>
              <a:buSzPts val="1300"/>
              <a:buChar char="●"/>
            </a:pPr>
            <a:r>
              <a:rPr lang="en" sz="1300"/>
              <a:t>Points to extant racial, political, social, and epistemic hierarchies - that appear to be natural and normal. This is the pre-formed lens through which we are trained to see the world.</a:t>
            </a:r>
            <a:endParaRPr sz="1300"/>
          </a:p>
          <a:p>
            <a:pPr marL="0" lvl="0" indent="0" algn="l" rtl="0">
              <a:spcBef>
                <a:spcPts val="1600"/>
              </a:spcBef>
              <a:spcAft>
                <a:spcPts val="0"/>
              </a:spcAft>
              <a:buNone/>
            </a:pP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Coloniality and Power Relations in SL</a:t>
            </a:r>
            <a:endParaRPr/>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We must pay attention to the way knowledge is produced and who is allowed to produce it within the power relations that make up the practice of service learning:</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AutoNum type="arabicPeriod"/>
            </a:pPr>
            <a:r>
              <a:rPr lang="en" sz="1900"/>
              <a:t>Teacher-Student</a:t>
            </a:r>
            <a:endParaRPr sz="1900"/>
          </a:p>
          <a:p>
            <a:pPr marL="457200" lvl="0" indent="-349250" algn="l" rtl="0">
              <a:spcBef>
                <a:spcPts val="0"/>
              </a:spcBef>
              <a:spcAft>
                <a:spcPts val="0"/>
              </a:spcAft>
              <a:buSzPts val="1900"/>
              <a:buAutoNum type="arabicPeriod"/>
            </a:pPr>
            <a:r>
              <a:rPr lang="en" sz="1900"/>
              <a:t>Institution-Community</a:t>
            </a:r>
            <a:endParaRPr sz="1900"/>
          </a:p>
          <a:p>
            <a:pPr marL="457200" lvl="0" indent="-349250" algn="l" rtl="0">
              <a:spcBef>
                <a:spcPts val="0"/>
              </a:spcBef>
              <a:spcAft>
                <a:spcPts val="0"/>
              </a:spcAft>
              <a:buSzPts val="1900"/>
              <a:buAutoNum type="arabicPeriod"/>
            </a:pPr>
            <a:r>
              <a:rPr lang="en" sz="1900"/>
              <a:t>Suburban-Urban</a:t>
            </a:r>
            <a:endParaRPr sz="1900"/>
          </a:p>
          <a:p>
            <a:pPr marL="457200" lvl="0" indent="-349250" algn="l" rtl="0">
              <a:spcBef>
                <a:spcPts val="0"/>
              </a:spcBef>
              <a:spcAft>
                <a:spcPts val="0"/>
              </a:spcAft>
              <a:buSzPts val="1900"/>
              <a:buAutoNum type="arabicPeriod"/>
            </a:pPr>
            <a:r>
              <a:rPr lang="en" sz="1900"/>
              <a:t>Intellectual-“Native”</a:t>
            </a:r>
            <a:endParaRPr sz="1900"/>
          </a:p>
          <a:p>
            <a:pPr marL="457200" lvl="0" indent="-349250" algn="l" rtl="0">
              <a:spcBef>
                <a:spcPts val="0"/>
              </a:spcBef>
              <a:spcAft>
                <a:spcPts val="0"/>
              </a:spcAft>
              <a:buSzPts val="1900"/>
              <a:buAutoNum type="arabicPeriod"/>
            </a:pPr>
            <a:r>
              <a:rPr lang="en" sz="1900"/>
              <a:t>Theory-Practice</a:t>
            </a:r>
            <a:endParaRPr sz="1900"/>
          </a:p>
          <a:p>
            <a:pPr marL="0" lvl="0" indent="0" algn="l" rtl="0">
              <a:spcBef>
                <a:spcPts val="0"/>
              </a:spcBef>
              <a:spcAft>
                <a:spcPts val="0"/>
              </a:spcAft>
              <a:buNone/>
            </a:pPr>
            <a:endParaRPr sz="1900"/>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Coloniality and Knowledge Production in SL</a:t>
            </a:r>
            <a:endParaRPr/>
          </a:p>
          <a:p>
            <a:pPr marL="0" lvl="0" indent="0" algn="l" rtl="0">
              <a:spcBef>
                <a:spcPts val="0"/>
              </a:spcBef>
              <a:spcAft>
                <a:spcPts val="0"/>
              </a:spcAft>
              <a:buNone/>
            </a:pPr>
            <a:endParaRPr/>
          </a:p>
        </p:txBody>
      </p:sp>
      <p:sp>
        <p:nvSpPr>
          <p:cNvPr id="106" name="Google Shape;106;p21"/>
          <p:cNvSpPr txBox="1">
            <a:spLocks noGrp="1"/>
          </p:cNvSpPr>
          <p:nvPr>
            <p:ph type="body" idx="1"/>
          </p:nvPr>
        </p:nvSpPr>
        <p:spPr>
          <a:xfrm>
            <a:off x="311700" y="1152475"/>
            <a:ext cx="231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Arrogant Perception</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Orientalism</a:t>
            </a:r>
            <a:endParaRPr/>
          </a:p>
          <a:p>
            <a:pPr marL="0" lvl="0" indent="0" algn="l" rtl="0">
              <a:spcBef>
                <a:spcPts val="1600"/>
              </a:spcBef>
              <a:spcAft>
                <a:spcPts val="1600"/>
              </a:spcAft>
              <a:buNone/>
            </a:pPr>
            <a:r>
              <a:rPr lang="en"/>
              <a:t>Controlling Images</a:t>
            </a:r>
            <a:endParaRPr/>
          </a:p>
        </p:txBody>
      </p:sp>
      <p:sp>
        <p:nvSpPr>
          <p:cNvPr id="107" name="Google Shape;107;p21"/>
          <p:cNvSpPr txBox="1"/>
          <p:nvPr/>
        </p:nvSpPr>
        <p:spPr>
          <a:xfrm>
            <a:off x="3074500" y="1152475"/>
            <a:ext cx="5557200" cy="34164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r>
              <a:rPr lang="en" sz="1800"/>
              <a:t>→	</a:t>
            </a:r>
            <a:r>
              <a:rPr lang="en" sz="1800">
                <a:solidFill>
                  <a:schemeClr val="dk2"/>
                </a:solidFill>
              </a:rPr>
              <a:t>Arrogant perceivers do not identify with the other, do not let the other rub off on them, remain untouched by their experience of the other, and feel no sense of loss in their encounter with the other. (Maria Lugones, Marilyn Frye)</a:t>
            </a:r>
            <a:endParaRPr sz="1800">
              <a:solidFill>
                <a:schemeClr val="dk2"/>
              </a:solidFill>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1565</Words>
  <Application>Microsoft Macintosh PowerPoint</Application>
  <PresentationFormat>On-screen Show (16:9)</PresentationFormat>
  <Paragraphs>223</Paragraphs>
  <Slides>24</Slides>
  <Notes>23</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Simple Light</vt:lpstr>
      <vt:lpstr>PowerPoint Presentation</vt:lpstr>
      <vt:lpstr>Decolonizing Service Learning</vt:lpstr>
      <vt:lpstr>Territorial Acknowledgement In keeping with regional protocol, we acknowledge the traditional territory of the Haudenosaunee and honor the sovereignty of the Six Nations–the Mohawk, Cayuga, Onondaga, Oneida, Seneca and Tuscarora–and their land where we are situated, where we live, and where this workshop is taking place. In this acknowledgement, our intention is to demonstrate respect for the treaties that were made on these territories and to mourn the harms – some ongoing -- of the distant and recent past. </vt:lpstr>
      <vt:lpstr>Introduction:  What Brings Us Here?</vt:lpstr>
      <vt:lpstr>Why Service Learning?</vt:lpstr>
      <vt:lpstr>Common Criticisms of Service Learning</vt:lpstr>
      <vt:lpstr>Service Learning as Colonialism </vt:lpstr>
      <vt:lpstr>Coloniality and Power Relations in SL</vt:lpstr>
      <vt:lpstr>Coloniality and Knowledge Production in SL </vt:lpstr>
      <vt:lpstr>Coloniality and Knowledge Production in SL </vt:lpstr>
      <vt:lpstr>Coloniality and Knowledge Production in SL </vt:lpstr>
      <vt:lpstr>Ethics as Responsibility to the “Other” </vt:lpstr>
      <vt:lpstr>PowerPoint Presentation</vt:lpstr>
      <vt:lpstr>(some) Goals and Objectives for  Decolonial Service Learning</vt:lpstr>
      <vt:lpstr>Proposing a Decolonial Praxis</vt:lpstr>
      <vt:lpstr>Proposing a Decolonial Praxis</vt:lpstr>
      <vt:lpstr>Proposing a Decolonial Praxis</vt:lpstr>
      <vt:lpstr>Proposing a Decolonial Praxis</vt:lpstr>
      <vt:lpstr>Proposing a Decolonial Praxis</vt:lpstr>
      <vt:lpstr>Towards a Decolonial Praxis: Immersion East Side</vt:lpstr>
      <vt:lpstr>Institutional Commitments </vt:lpstr>
      <vt:lpstr>Without a rigorous and consistent evaluation of what kind of a future we wish to create, and a scrupulous examination of the expressions of power we choose to incorporate into all our relationships including our most private ones we are not progressing, but merely recasting our own characters in the same old weary drama.</vt:lpstr>
      <vt:lpstr>Questions and Comments?</vt:lpstr>
      <vt:lpstr>References</vt:lpstr>
      <vt:lpstr>Main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Decolonizing Service Learning</dc:title>
  <cp:lastModifiedBy>Mosko, Melissa A</cp:lastModifiedBy>
  <cp:revision>4</cp:revision>
  <cp:lastPrinted>2020-07-21T15:22:53Z</cp:lastPrinted>
  <dcterms:modified xsi:type="dcterms:W3CDTF">2020-07-21T15:40:55Z</dcterms:modified>
</cp:coreProperties>
</file>